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690" r:id="rId5"/>
    <p:sldMasterId id="2147483672" r:id="rId6"/>
    <p:sldMasterId id="2147483697" r:id="rId7"/>
  </p:sldMasterIdLst>
  <p:notesMasterIdLst>
    <p:notesMasterId r:id="rId20"/>
  </p:notesMasterIdLst>
  <p:sldIdLst>
    <p:sldId id="269" r:id="rId8"/>
    <p:sldId id="292" r:id="rId9"/>
    <p:sldId id="293" r:id="rId10"/>
    <p:sldId id="296" r:id="rId11"/>
    <p:sldId id="311" r:id="rId12"/>
    <p:sldId id="299" r:id="rId13"/>
    <p:sldId id="301" r:id="rId14"/>
    <p:sldId id="312" r:id="rId15"/>
    <p:sldId id="313" r:id="rId16"/>
    <p:sldId id="314" r:id="rId17"/>
    <p:sldId id="298" r:id="rId18"/>
    <p:sldId id="290" r:id="rId19"/>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7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30" autoAdjust="0"/>
  </p:normalViewPr>
  <p:slideViewPr>
    <p:cSldViewPr snapToGrid="0">
      <p:cViewPr varScale="1">
        <p:scale>
          <a:sx n="106" d="100"/>
          <a:sy n="106" d="100"/>
        </p:scale>
        <p:origin x="1158" y="102"/>
      </p:cViewPr>
      <p:guideLst>
        <p:guide orient="horz" pos="1620"/>
        <p:guide pos="2880"/>
      </p:guideLst>
    </p:cSldViewPr>
  </p:slideViewPr>
  <p:notesTextViewPr>
    <p:cViewPr>
      <p:scale>
        <a:sx n="1" d="1"/>
        <a:sy n="1" d="1"/>
      </p:scale>
      <p:origin x="0" y="0"/>
    </p:cViewPr>
  </p:notesTextViewPr>
  <p:notesViewPr>
    <p:cSldViewPr snapToGrid="0">
      <p:cViewPr varScale="1">
        <p:scale>
          <a:sx n="80" d="100"/>
          <a:sy n="80" d="100"/>
        </p:scale>
        <p:origin x="328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a Lindblad" userId="775ea4b6-c1a0-41e2-9fe1-2aad01c2b3fb" providerId="ADAL" clId="{AD99C705-5DFB-4B56-8784-0AF818A0809A}"/>
    <pc:docChg chg="delSld modSld">
      <pc:chgData name="Susanna Lindblad" userId="775ea4b6-c1a0-41e2-9fe1-2aad01c2b3fb" providerId="ADAL" clId="{AD99C705-5DFB-4B56-8784-0AF818A0809A}" dt="2020-05-12T12:06:27.511" v="13" actId="2696"/>
      <pc:docMkLst>
        <pc:docMk/>
      </pc:docMkLst>
      <pc:sldChg chg="del">
        <pc:chgData name="Susanna Lindblad" userId="775ea4b6-c1a0-41e2-9fe1-2aad01c2b3fb" providerId="ADAL" clId="{AD99C705-5DFB-4B56-8784-0AF818A0809A}" dt="2020-05-12T12:06:27.511" v="13" actId="2696"/>
        <pc:sldMkLst>
          <pc:docMk/>
          <pc:sldMk cId="1277223366" sldId="295"/>
        </pc:sldMkLst>
      </pc:sldChg>
      <pc:sldChg chg="del">
        <pc:chgData name="Susanna Lindblad" userId="775ea4b6-c1a0-41e2-9fe1-2aad01c2b3fb" providerId="ADAL" clId="{AD99C705-5DFB-4B56-8784-0AF818A0809A}" dt="2020-05-12T12:06:27.511" v="13" actId="2696"/>
        <pc:sldMkLst>
          <pc:docMk/>
          <pc:sldMk cId="826271688" sldId="297"/>
        </pc:sldMkLst>
      </pc:sldChg>
      <pc:sldChg chg="modSp mod modNotesTx">
        <pc:chgData name="Susanna Lindblad" userId="775ea4b6-c1a0-41e2-9fe1-2aad01c2b3fb" providerId="ADAL" clId="{AD99C705-5DFB-4B56-8784-0AF818A0809A}" dt="2020-05-12T12:06:11.676" v="12" actId="20577"/>
        <pc:sldMkLst>
          <pc:docMk/>
          <pc:sldMk cId="642469572" sldId="298"/>
        </pc:sldMkLst>
        <pc:spChg chg="mod">
          <ac:chgData name="Susanna Lindblad" userId="775ea4b6-c1a0-41e2-9fe1-2aad01c2b3fb" providerId="ADAL" clId="{AD99C705-5DFB-4B56-8784-0AF818A0809A}" dt="2020-05-12T12:05:03.395" v="10" actId="20577"/>
          <ac:spMkLst>
            <pc:docMk/>
            <pc:sldMk cId="642469572" sldId="298"/>
            <ac:spMk id="5" creationId="{02BC5829-3BAE-49C8-AE87-0FAB299D8F1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12AF8A-415B-4718-B5FD-9491AEAF0FE1}" type="datetimeFigureOut">
              <a:rPr lang="sv-SE" smtClean="0"/>
              <a:t>2020-05-12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452B00-502B-4E64-9B40-275A8BB94D79}" type="slidenum">
              <a:rPr lang="sv-SE" smtClean="0"/>
              <a:t>‹#›</a:t>
            </a:fld>
            <a:endParaRPr lang="sv-SE"/>
          </a:p>
        </p:txBody>
      </p:sp>
    </p:spTree>
    <p:extLst>
      <p:ext uri="{BB962C8B-B14F-4D97-AF65-F5344CB8AC3E}">
        <p14:creationId xmlns:p14="http://schemas.microsoft.com/office/powerpoint/2010/main" val="181246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sz="1200" dirty="0">
                <a:latin typeface="Arial"/>
                <a:cs typeface="Arial"/>
              </a:rPr>
              <a:t>1982 tecknade LO ett avtal med dåvarande Sparbankernas Bank och Sparbanksföreningen om ett förmånligt blankolån till medlemmar i LO-förbunden.</a:t>
            </a:r>
          </a:p>
          <a:p>
            <a:pPr marL="0" indent="0">
              <a:buFont typeface="Arial" panose="020B0604020202020204" pitchFamily="34" charset="0"/>
              <a:buNone/>
            </a:pPr>
            <a:r>
              <a:rPr lang="sv-SE" sz="1200" dirty="0">
                <a:latin typeface="Arial" panose="020B0604020202020204" pitchFamily="34" charset="0"/>
                <a:cs typeface="Arial" panose="020B0604020202020204" pitchFamily="34" charset="0"/>
              </a:rPr>
              <a:t>Då var bankmarknaden fortfarande reglerad och det var mycket svårt för enskilda medlemmar i LO-kollektivet att få ett banklån, om de inte kunde erbjuda en säkerhet.</a:t>
            </a:r>
          </a:p>
          <a:p>
            <a:r>
              <a:rPr lang="sv-SE" sz="1200" dirty="0">
                <a:latin typeface="Arial"/>
                <a:cs typeface="Arial"/>
              </a:rPr>
              <a:t>Flertalet medlemmar blev därför hänvisade till dyra kort- eller blankokrediter på den så kallade ”grå kreditmarknaden”.</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Medlemslånet erbjöd låg ränta, inget krav på säkerhet och </a:t>
            </a:r>
            <a:r>
              <a:rPr lang="sv-SE" sz="1200" b="1" dirty="0">
                <a:latin typeface="Arial" panose="020B0604020202020204" pitchFamily="34" charset="0"/>
                <a:cs typeface="Arial" panose="020B0604020202020204" pitchFamily="34" charset="0"/>
              </a:rPr>
              <a:t>lika villkor för alla låntagare.</a:t>
            </a:r>
          </a:p>
          <a:p>
            <a:endParaRPr lang="sv-SE" sz="1200" dirty="0">
              <a:latin typeface="Arial"/>
              <a:cs typeface="Arial"/>
            </a:endParaRPr>
          </a:p>
          <a:p>
            <a:pPr marL="171450" indent="-171450">
              <a:buFont typeface="Arial" panose="020B0604020202020204" pitchFamily="34" charset="0"/>
              <a:buChar char="•"/>
            </a:pPr>
            <a:r>
              <a:rPr lang="sv-SE" sz="1200" dirty="0">
                <a:latin typeface="Arial"/>
                <a:cs typeface="Arial"/>
              </a:rPr>
              <a:t>Några år senare tecknades ett nytt avtal med </a:t>
            </a:r>
            <a:r>
              <a:rPr lang="sv-SE" sz="1200" dirty="0" err="1">
                <a:latin typeface="Arial"/>
                <a:cs typeface="Arial"/>
              </a:rPr>
              <a:t>NordBanken</a:t>
            </a:r>
            <a:r>
              <a:rPr lang="sv-SE" sz="1200" dirty="0">
                <a:latin typeface="Arial"/>
                <a:cs typeface="Arial"/>
              </a:rPr>
              <a:t>, nuvarande Nordea, om medlemslån med i stort sett samma villkor som Sparbankernas Bank och Sparbanksföreningen . </a:t>
            </a:r>
            <a:endParaRPr lang="sv-SE" sz="1200" dirty="0">
              <a:latin typeface="Arial" panose="020B0604020202020204" pitchFamily="34" charset="0"/>
              <a:cs typeface="Arial" panose="020B0604020202020204" pitchFamily="34" charset="0"/>
            </a:endParaRP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Kravet var och är fortfarande att man är kund i Swedbank/Sparbanken eller Nordea och blir godkänd i bankens kreditprövning.</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dirty="0"/>
              <a:t>Medlemslån är en av de populäraste icke-fackliga förmånerna bland förbundsmedlemmarna. </a:t>
            </a:r>
          </a:p>
          <a:p>
            <a:pPr marL="0" indent="0">
              <a:buFont typeface="Arial" panose="020B0604020202020204" pitchFamily="34" charset="0"/>
              <a:buNone/>
            </a:pPr>
            <a:endParaRPr lang="sv-SE" dirty="0"/>
          </a:p>
          <a:p>
            <a:pPr marL="171450" indent="-171450">
              <a:buFont typeface="Arial" panose="020B0604020202020204" pitchFamily="34" charset="0"/>
              <a:buChar char="•"/>
            </a:pPr>
            <a:r>
              <a:rPr lang="sv-SE" dirty="0"/>
              <a:t>2019 fanns det ca 109 000 lån enbart i Swedbank och Sparbankerna med ett upplånat belopp på 8,5 miljarder.</a:t>
            </a:r>
          </a:p>
        </p:txBody>
      </p:sp>
      <p:sp>
        <p:nvSpPr>
          <p:cNvPr id="4" name="Platshållare för bildnummer 3"/>
          <p:cNvSpPr>
            <a:spLocks noGrp="1"/>
          </p:cNvSpPr>
          <p:nvPr>
            <p:ph type="sldNum" sz="quarter" idx="5"/>
          </p:nvPr>
        </p:nvSpPr>
        <p:spPr/>
        <p:txBody>
          <a:bodyPr/>
          <a:lstStyle/>
          <a:p>
            <a:fld id="{D0452B00-502B-4E64-9B40-275A8BB94D79}" type="slidenum">
              <a:rPr lang="sv-SE" smtClean="0"/>
              <a:t>2</a:t>
            </a:fld>
            <a:endParaRPr lang="sv-SE"/>
          </a:p>
        </p:txBody>
      </p:sp>
    </p:spTree>
    <p:extLst>
      <p:ext uri="{BB962C8B-B14F-4D97-AF65-F5344CB8AC3E}">
        <p14:creationId xmlns:p14="http://schemas.microsoft.com/office/powerpoint/2010/main" val="1625221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t>Hösten 2017 meddelade Nordea att de tänker flytta huvudkontoret till Finland.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dirty="0"/>
          </a:p>
          <a:p>
            <a:pPr marL="171450" indent="-171450">
              <a:buFont typeface="Arial" panose="020B0604020202020204" pitchFamily="34" charset="0"/>
              <a:buChar char="•"/>
            </a:pPr>
            <a:r>
              <a:rPr lang="sv-SE" sz="1200" dirty="0">
                <a:latin typeface="Arial"/>
                <a:cs typeface="Arial"/>
              </a:rPr>
              <a:t>LO ogillade beslutet och valde att säga upp ramavtalet med Nordea och byta transaktionsbank. LO:s avtal med Nordea upphörde den 31 december 2018.</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Ramavtalet för Medlemslånet hos Nordea upphörde 2019, men medlemmar som redan tecknat medlemslån hos Nordea drabbas inte. Det avtalet som gällde vid tecknandet är det som fortsatt gäller. Förbunden behöver dock själva meddela Nordea om avslut.</a:t>
            </a:r>
          </a:p>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3</a:t>
            </a:fld>
            <a:endParaRPr lang="sv-SE"/>
          </a:p>
        </p:txBody>
      </p:sp>
    </p:spTree>
    <p:extLst>
      <p:ext uri="{BB962C8B-B14F-4D97-AF65-F5344CB8AC3E}">
        <p14:creationId xmlns:p14="http://schemas.microsoft.com/office/powerpoint/2010/main" val="4016351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a:cs typeface="Arial"/>
              </a:rPr>
              <a:t>Under april 2019 lanserades ett nytt konkurrenskraftigt medlemslån framförhandlat av LO Mervärde med </a:t>
            </a:r>
            <a:r>
              <a:rPr lang="sv-SE" sz="1200" dirty="0" err="1">
                <a:latin typeface="Arial"/>
                <a:cs typeface="Arial"/>
              </a:rPr>
              <a:t>EnterCard</a:t>
            </a:r>
            <a:r>
              <a:rPr lang="sv-SE" sz="1200" dirty="0">
                <a:latin typeface="Arial"/>
                <a:cs typeface="Arial"/>
              </a:rPr>
              <a:t> som långivare – Medlemslånet.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panose="020B0604020202020204" pitchFamily="34" charset="0"/>
                <a:cs typeface="Arial" panose="020B0604020202020204" pitchFamily="34" charset="0"/>
              </a:rPr>
              <a:t>Som ni vet förvaltar och förhandlar LO Mervärde medlemsförmåner till LO-förbundens medlemmar, med visionen att öka det upplevda värdet av det fackliga medlemskapet.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panose="020B0604020202020204" pitchFamily="34" charset="0"/>
                <a:cs typeface="Arial" panose="020B0604020202020204" pitchFamily="34" charset="0"/>
              </a:rPr>
              <a:t>Nu har LO Mervärde utmanat </a:t>
            </a:r>
            <a:r>
              <a:rPr lang="sv-SE" sz="1200" dirty="0" err="1">
                <a:latin typeface="Arial" panose="020B0604020202020204" pitchFamily="34" charset="0"/>
                <a:cs typeface="Arial" panose="020B0604020202020204" pitchFamily="34" charset="0"/>
              </a:rPr>
              <a:t>EnterCard</a:t>
            </a:r>
            <a:r>
              <a:rPr lang="sv-SE" sz="1200" dirty="0">
                <a:latin typeface="Arial" panose="020B0604020202020204" pitchFamily="34" charset="0"/>
                <a:cs typeface="Arial" panose="020B0604020202020204" pitchFamily="34" charset="0"/>
              </a:rPr>
              <a:t> till att ta fram ett ännu bättre medlemslån än de som för tillfället finns på marknaden. </a:t>
            </a:r>
          </a:p>
          <a:p>
            <a:r>
              <a:rPr lang="sv-SE" sz="1200" dirty="0">
                <a:latin typeface="Arial" panose="020B0604020202020204" pitchFamily="34" charset="0"/>
                <a:cs typeface="Arial" panose="020B0604020202020204" pitchFamily="34" charset="0"/>
              </a:rPr>
              <a:t>Genom det täta samarbete med Medlemskortet Mastercard upplevs det som att </a:t>
            </a:r>
            <a:r>
              <a:rPr lang="sv-SE" sz="1200" dirty="0" err="1">
                <a:latin typeface="Arial" panose="020B0604020202020204" pitchFamily="34" charset="0"/>
                <a:cs typeface="Arial" panose="020B0604020202020204" pitchFamily="34" charset="0"/>
              </a:rPr>
              <a:t>EnterCard</a:t>
            </a:r>
            <a:r>
              <a:rPr lang="sv-SE" sz="1200" dirty="0">
                <a:latin typeface="Arial" panose="020B0604020202020204" pitchFamily="34" charset="0"/>
                <a:cs typeface="Arial" panose="020B0604020202020204" pitchFamily="34" charset="0"/>
              </a:rPr>
              <a:t> känner medlemmarna och är därför trygga med att låta dem erbjuda den här nya produkten. </a:t>
            </a:r>
          </a:p>
          <a:p>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latin typeface="Arial" panose="020B0604020202020204" pitchFamily="34" charset="0"/>
                <a:cs typeface="Arial" panose="020B0604020202020204" pitchFamily="34" charset="0"/>
              </a:rPr>
              <a:t>Lånet kommer att följa samma ränta som Swedbankslån. Räntan är nu 5,05%.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latin typeface="Arial" panose="020B0604020202020204" pitchFamily="34" charset="0"/>
                <a:cs typeface="Arial" panose="020B0604020202020204" pitchFamily="34" charset="0"/>
              </a:rPr>
              <a:t>Det går att ansöka om lån från 20 000-350 000 kr. Uppläggningsavgiften är 0 kr och likaså aviseringsavgiften vid e-faktura (35 kr för pappersfaktura).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latin typeface="Arial" panose="020B0604020202020204" pitchFamily="34" charset="0"/>
                <a:cs typeface="Arial" panose="020B0604020202020204" pitchFamily="34" charset="0"/>
              </a:rPr>
              <a:t>Medlemslånet</a:t>
            </a:r>
            <a:r>
              <a:rPr lang="sv-SE" sz="1200" b="0" dirty="0">
                <a:latin typeface="Arial" panose="020B0604020202020204" pitchFamily="34" charset="0"/>
                <a:cs typeface="Arial" panose="020B0604020202020204" pitchFamily="34" charset="0"/>
              </a:rPr>
              <a:t> erbjuder </a:t>
            </a:r>
            <a:r>
              <a:rPr lang="sv-SE" sz="1200" b="1" dirty="0">
                <a:latin typeface="Arial" panose="020B0604020202020204" pitchFamily="34" charset="0"/>
                <a:cs typeface="Arial" panose="020B0604020202020204" pitchFamily="34" charset="0"/>
              </a:rPr>
              <a:t>samma villkor för alla </a:t>
            </a:r>
            <a:r>
              <a:rPr lang="sv-SE" sz="1200" dirty="0">
                <a:latin typeface="Arial" panose="020B0604020202020204" pitchFamily="34" charset="0"/>
                <a:cs typeface="Arial" panose="020B0604020202020204" pitchFamily="34" charset="0"/>
              </a:rPr>
              <a:t>och ställer </a:t>
            </a:r>
            <a:r>
              <a:rPr lang="sv-SE" sz="1200" b="1" dirty="0">
                <a:latin typeface="Arial" panose="020B0604020202020204" pitchFamily="34" charset="0"/>
                <a:cs typeface="Arial" panose="020B0604020202020204" pitchFamily="34" charset="0"/>
              </a:rPr>
              <a:t>inga krav på byte av bank!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latin typeface="Arial" panose="020B0604020202020204" pitchFamily="34" charset="0"/>
                <a:cs typeface="Arial" panose="020B0604020202020204" pitchFamily="34" charset="0"/>
              </a:rPr>
              <a:t>Medlemslånet är en digital produkt som endast kan ansökas online på LOmervärde.se/medlemslån. För medlemmar som önskar träffa en bankman finns erbjudandet om medlemslån från Swedbank och Sparbankerna kvar. </a:t>
            </a:r>
            <a:endParaRPr lang="sv-SE" sz="12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Som ni säkert känner till är en av de stora fördelarna med ett medlemslån att det ingår olika försäkringar, vi kallar dessa Låneskydd, som vi nu ska gå igenom tillsammans.</a:t>
            </a:r>
          </a:p>
        </p:txBody>
      </p:sp>
      <p:sp>
        <p:nvSpPr>
          <p:cNvPr id="4" name="Platshållare för bildnummer 3"/>
          <p:cNvSpPr>
            <a:spLocks noGrp="1"/>
          </p:cNvSpPr>
          <p:nvPr>
            <p:ph type="sldNum" sz="quarter" idx="5"/>
          </p:nvPr>
        </p:nvSpPr>
        <p:spPr/>
        <p:txBody>
          <a:bodyPr/>
          <a:lstStyle/>
          <a:p>
            <a:fld id="{D0452B00-502B-4E64-9B40-275A8BB94D79}" type="slidenum">
              <a:rPr lang="sv-SE" smtClean="0"/>
              <a:t>4</a:t>
            </a:fld>
            <a:endParaRPr lang="sv-SE"/>
          </a:p>
        </p:txBody>
      </p:sp>
    </p:spTree>
    <p:extLst>
      <p:ext uri="{BB962C8B-B14F-4D97-AF65-F5344CB8AC3E}">
        <p14:creationId xmlns:p14="http://schemas.microsoft.com/office/powerpoint/2010/main" val="4125468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5</a:t>
            </a:fld>
            <a:endParaRPr lang="sv-SE"/>
          </a:p>
        </p:txBody>
      </p:sp>
    </p:spTree>
    <p:extLst>
      <p:ext uri="{BB962C8B-B14F-4D97-AF65-F5344CB8AC3E}">
        <p14:creationId xmlns:p14="http://schemas.microsoft.com/office/powerpoint/2010/main" val="1228075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452B00-502B-4E64-9B40-275A8BB94D79}" type="slidenum">
              <a:rPr lang="sv-SE" smtClean="0"/>
              <a:t>7</a:t>
            </a:fld>
            <a:endParaRPr lang="sv-SE"/>
          </a:p>
        </p:txBody>
      </p:sp>
    </p:spTree>
    <p:extLst>
      <p:ext uri="{BB962C8B-B14F-4D97-AF65-F5344CB8AC3E}">
        <p14:creationId xmlns:p14="http://schemas.microsoft.com/office/powerpoint/2010/main" val="2203931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1" dirty="0">
                <a:latin typeface="Arial" panose="020B0604020202020204" pitchFamily="34" charset="0"/>
                <a:cs typeface="Arial" panose="020B0604020202020204" pitchFamily="34" charset="0"/>
              </a:rPr>
              <a:t>Låneskyddet ingår utan kostnad. Viktigt! </a:t>
            </a:r>
            <a:r>
              <a:rPr lang="sv-SE" sz="1200" b="0" dirty="0">
                <a:latin typeface="Arial" panose="020B0604020202020204" pitchFamily="34" charset="0"/>
                <a:cs typeface="Arial" panose="020B0604020202020204" pitchFamily="34" charset="0"/>
              </a:rPr>
              <a:t>Medlemmen behöver aktivt lägga till det vid ansökningstillfället.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b="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latin typeface="Arial" panose="020B0604020202020204" pitchFamily="34" charset="0"/>
                <a:cs typeface="Arial" panose="020B0604020202020204" pitchFamily="34" charset="0"/>
              </a:rPr>
              <a:t>Det nya medlemslånet ställer </a:t>
            </a:r>
            <a:r>
              <a:rPr lang="sv-SE" sz="1200" b="1" dirty="0">
                <a:latin typeface="Arial" panose="020B0604020202020204" pitchFamily="34" charset="0"/>
                <a:cs typeface="Arial" panose="020B0604020202020204" pitchFamily="34" charset="0"/>
              </a:rPr>
              <a:t>inga krav på byte av bank!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latin typeface="Arial" panose="020B0604020202020204" pitchFamily="34" charset="0"/>
                <a:cs typeface="Arial" panose="020B0604020202020204" pitchFamily="34" charset="0"/>
              </a:rPr>
              <a:t>Det nya medlemslånet</a:t>
            </a:r>
            <a:r>
              <a:rPr lang="sv-SE" sz="1200" b="1" dirty="0">
                <a:latin typeface="Arial" panose="020B0604020202020204" pitchFamily="34" charset="0"/>
                <a:cs typeface="Arial" panose="020B0604020202020204" pitchFamily="34" charset="0"/>
              </a:rPr>
              <a:t> </a:t>
            </a:r>
            <a:r>
              <a:rPr lang="sv-SE" sz="1200" b="0" dirty="0">
                <a:latin typeface="Arial" panose="020B0604020202020204" pitchFamily="34" charset="0"/>
                <a:cs typeface="Arial" panose="020B0604020202020204" pitchFamily="34" charset="0"/>
              </a:rPr>
              <a:t>erbjuder </a:t>
            </a:r>
            <a:r>
              <a:rPr lang="sv-SE" sz="1200" b="1" dirty="0">
                <a:latin typeface="Arial" panose="020B0604020202020204" pitchFamily="34" charset="0"/>
                <a:cs typeface="Arial" panose="020B0604020202020204" pitchFamily="34" charset="0"/>
              </a:rPr>
              <a:t>samma villkor för alla.</a:t>
            </a:r>
          </a:p>
          <a:p>
            <a:endParaRPr lang="sv-S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sv-SE" sz="1200" dirty="0">
                <a:latin typeface="Arial" panose="020B0604020202020204" pitchFamily="34" charset="0"/>
                <a:cs typeface="Arial" panose="020B0604020202020204" pitchFamily="34" charset="0"/>
              </a:rPr>
              <a:t>Lånet är en digital produkt som endast kan ansökas online med Mobilt </a:t>
            </a:r>
            <a:r>
              <a:rPr lang="sv-SE" sz="1200" dirty="0" err="1">
                <a:latin typeface="Arial" panose="020B0604020202020204" pitchFamily="34" charset="0"/>
                <a:cs typeface="Arial" panose="020B0604020202020204" pitchFamily="34" charset="0"/>
              </a:rPr>
              <a:t>BankID</a:t>
            </a:r>
            <a:r>
              <a:rPr lang="sv-SE" sz="1200" dirty="0">
                <a:latin typeface="Arial" panose="020B0604020202020204" pitchFamily="34" charset="0"/>
                <a:cs typeface="Arial" panose="020B0604020202020204" pitchFamily="34" charset="0"/>
              </a:rPr>
              <a:t> på LOmervärde.se/medlemslån. För medlemmar som önskar träffa en bankman finns erbjudandet om medlemslån från Swedbank och Sparbankerna kvar. </a:t>
            </a:r>
          </a:p>
        </p:txBody>
      </p:sp>
      <p:sp>
        <p:nvSpPr>
          <p:cNvPr id="4" name="Platshållare för bildnummer 3"/>
          <p:cNvSpPr>
            <a:spLocks noGrp="1"/>
          </p:cNvSpPr>
          <p:nvPr>
            <p:ph type="sldNum" sz="quarter" idx="5"/>
          </p:nvPr>
        </p:nvSpPr>
        <p:spPr/>
        <p:txBody>
          <a:bodyPr/>
          <a:lstStyle/>
          <a:p>
            <a:fld id="{D0452B00-502B-4E64-9B40-275A8BB94D79}" type="slidenum">
              <a:rPr lang="sv-SE" smtClean="0"/>
              <a:t>11</a:t>
            </a:fld>
            <a:endParaRPr lang="sv-SE"/>
          </a:p>
        </p:txBody>
      </p:sp>
    </p:spTree>
    <p:extLst>
      <p:ext uri="{BB962C8B-B14F-4D97-AF65-F5344CB8AC3E}">
        <p14:creationId xmlns:p14="http://schemas.microsoft.com/office/powerpoint/2010/main" val="72615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Röd">
    <p:bg>
      <p:bgPr>
        <a:solidFill>
          <a:srgbClr val="DC0714"/>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1801640"/>
          </a:xfrm>
          <a:prstGeom prst="rect">
            <a:avLst/>
          </a:prstGeom>
        </p:spPr>
        <p:txBody>
          <a:bodyPr anchor="b" anchorCtr="0"/>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err="1">
                <a:solidFill>
                  <a:schemeClr val="bg1"/>
                </a:solidFill>
                <a:latin typeface="Arial" panose="020B0604020202020204" pitchFamily="34" charset="0"/>
                <a:cs typeface="Arial" panose="020B0604020202020204" pitchFamily="34" charset="0"/>
              </a:rPr>
              <a:t>Startsiderubrik</a:t>
            </a:r>
            <a:r>
              <a:rPr lang="sv-SE" sz="3200" b="1">
                <a:solidFill>
                  <a:schemeClr val="bg1"/>
                </a:solidFill>
                <a:latin typeface="Arial" panose="020B0604020202020204" pitchFamily="34" charset="0"/>
                <a:cs typeface="Arial" panose="020B0604020202020204" pitchFamily="34" charset="0"/>
              </a:rPr>
              <a:t> / </a:t>
            </a:r>
            <a:r>
              <a:rPr lang="sv-SE">
                <a:solidFill>
                  <a:schemeClr val="bg1"/>
                </a:solidFill>
              </a:rPr>
              <a:t>Arial </a:t>
            </a:r>
            <a:r>
              <a:rPr lang="sv-SE" err="1">
                <a:solidFill>
                  <a:schemeClr val="bg1"/>
                </a:solidFill>
              </a:rPr>
              <a:t>bold</a:t>
            </a:r>
            <a:r>
              <a:rPr lang="sv-SE">
                <a:solidFill>
                  <a:schemeClr val="bg1"/>
                </a:solidFill>
              </a:rPr>
              <a:t> 32 pkt</a:t>
            </a:r>
          </a:p>
        </p:txBody>
      </p:sp>
      <p:sp>
        <p:nvSpPr>
          <p:cNvPr id="15" name="Platshållare för text 14">
            <a:extLst>
              <a:ext uri="{FF2B5EF4-FFF2-40B4-BE49-F238E27FC236}">
                <a16:creationId xmlns:a16="http://schemas.microsoft.com/office/drawing/2014/main" id="{77320570-CC0B-4B03-8232-9E058C8184A2}"/>
              </a:ext>
            </a:extLst>
          </p:cNvPr>
          <p:cNvSpPr>
            <a:spLocks noGrp="1"/>
          </p:cNvSpPr>
          <p:nvPr>
            <p:ph type="body" sz="quarter" idx="11" hasCustomPrompt="1"/>
          </p:nvPr>
        </p:nvSpPr>
        <p:spPr>
          <a:xfrm>
            <a:off x="576263" y="2882157"/>
            <a:ext cx="7991475" cy="1381867"/>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vl2pPr marL="457200" indent="0" algn="ctr">
              <a:buNone/>
              <a:defRPr sz="1600">
                <a:solidFill>
                  <a:schemeClr val="bg1"/>
                </a:solidFill>
                <a:latin typeface="Arial" panose="020B0604020202020204" pitchFamily="34" charset="0"/>
                <a:cs typeface="Arial" panose="020B0604020202020204" pitchFamily="34" charset="0"/>
              </a:defRPr>
            </a:lvl2pPr>
            <a:lvl3pPr marL="914400" indent="0" algn="ctr">
              <a:buNone/>
              <a:defRPr sz="1600">
                <a:solidFill>
                  <a:schemeClr val="bg1"/>
                </a:solidFill>
                <a:latin typeface="Arial" panose="020B0604020202020204" pitchFamily="34" charset="0"/>
                <a:cs typeface="Arial" panose="020B0604020202020204" pitchFamily="34" charset="0"/>
              </a:defRPr>
            </a:lvl3pPr>
            <a:lvl4pPr marL="1371600" indent="0" algn="ctr">
              <a:buNone/>
              <a:defRPr sz="1600">
                <a:solidFill>
                  <a:schemeClr val="bg1"/>
                </a:solidFill>
                <a:latin typeface="Arial" panose="020B0604020202020204" pitchFamily="34" charset="0"/>
                <a:cs typeface="Arial" panose="020B0604020202020204" pitchFamily="34" charset="0"/>
              </a:defRPr>
            </a:lvl4pPr>
            <a:lvl5pPr marL="1828800" indent="0" algn="ctr">
              <a:buNone/>
              <a:defRPr sz="1600">
                <a:solidFill>
                  <a:schemeClr val="bg1"/>
                </a:solidFill>
                <a:latin typeface="Arial" panose="020B0604020202020204" pitchFamily="34" charset="0"/>
                <a:cs typeface="Arial" panose="020B0604020202020204" pitchFamily="34" charset="0"/>
              </a:defRPr>
            </a:lvl5pPr>
          </a:lstStyle>
          <a:p>
            <a:pPr algn="ctr"/>
            <a:r>
              <a:rPr lang="sv-SE" sz="1600">
                <a:solidFill>
                  <a:schemeClr val="bg1"/>
                </a:solidFill>
                <a:latin typeface="Arial" panose="020B0604020202020204" pitchFamily="34" charset="0"/>
                <a:cs typeface="Arial" panose="020B0604020202020204" pitchFamily="34" charset="0"/>
              </a:rPr>
              <a:t>Undertext / Arial </a:t>
            </a:r>
            <a:r>
              <a:rPr lang="sv-SE" sz="1600" err="1">
                <a:solidFill>
                  <a:schemeClr val="bg1"/>
                </a:solidFill>
                <a:latin typeface="Arial" panose="020B0604020202020204" pitchFamily="34" charset="0"/>
                <a:cs typeface="Arial" panose="020B0604020202020204" pitchFamily="34" charset="0"/>
              </a:rPr>
              <a:t>regular</a:t>
            </a:r>
            <a:r>
              <a:rPr lang="sv-SE" sz="1600">
                <a:solidFill>
                  <a:schemeClr val="bg1"/>
                </a:solidFill>
                <a:latin typeface="Arial" panose="020B0604020202020204" pitchFamily="34" charset="0"/>
                <a:cs typeface="Arial" panose="020B0604020202020204" pitchFamily="34" charset="0"/>
              </a:rPr>
              <a:t> 16 pkt</a:t>
            </a:r>
          </a:p>
        </p:txBody>
      </p:sp>
    </p:spTree>
    <p:extLst>
      <p:ext uri="{BB962C8B-B14F-4D97-AF65-F5344CB8AC3E}">
        <p14:creationId xmlns:p14="http://schemas.microsoft.com/office/powerpoint/2010/main" val="340982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7360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Rubrik och brödtext Rö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3777C6-C5D9-4B06-98FC-AF23F2B5FF78}"/>
              </a:ext>
            </a:extLst>
          </p:cNvPr>
          <p:cNvSpPr>
            <a:spLocks noGrp="1"/>
          </p:cNvSpPr>
          <p:nvPr>
            <p:ph type="ctrTitle" hasCustomPrompt="1"/>
          </p:nvPr>
        </p:nvSpPr>
        <p:spPr>
          <a:xfrm>
            <a:off x="468000" y="879475"/>
            <a:ext cx="8099738" cy="866198"/>
          </a:xfrm>
          <a:prstGeom prst="rect">
            <a:avLst/>
          </a:prstGeom>
        </p:spPr>
        <p:txBody>
          <a:bodyPr anchor="b" anchorCtr="0"/>
          <a:lstStyle>
            <a:lvl1pPr algn="l">
              <a:defRPr sz="3200" b="1">
                <a:solidFill>
                  <a:schemeClr val="bg1"/>
                </a:solidFill>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p>
        </p:txBody>
      </p:sp>
      <p:sp>
        <p:nvSpPr>
          <p:cNvPr id="3" name="Underrubrik 2">
            <a:extLst>
              <a:ext uri="{FF2B5EF4-FFF2-40B4-BE49-F238E27FC236}">
                <a16:creationId xmlns:a16="http://schemas.microsoft.com/office/drawing/2014/main" id="{CAF468A6-7910-4B46-AE05-58B0567927B5}"/>
              </a:ext>
            </a:extLst>
          </p:cNvPr>
          <p:cNvSpPr>
            <a:spLocks noGrp="1"/>
          </p:cNvSpPr>
          <p:nvPr>
            <p:ph type="subTitle" idx="1" hasCustomPrompt="1"/>
          </p:nvPr>
        </p:nvSpPr>
        <p:spPr>
          <a:xfrm>
            <a:off x="468000" y="1908000"/>
            <a:ext cx="8099738" cy="2751313"/>
          </a:xfrm>
          <a:prstGeom prst="rect">
            <a:avLst/>
          </a:prstGeom>
        </p:spPr>
        <p:txBody>
          <a:bodyPr/>
          <a:lstStyle>
            <a:lvl1pPr marL="0" indent="0" algn="l">
              <a:buNone/>
              <a:defRPr sz="11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z="1100">
                <a:latin typeface="Arial" panose="020B0604020202020204" pitchFamily="34" charset="0"/>
                <a:cs typeface="Arial" panose="020B0604020202020204" pitchFamily="34" charset="0"/>
              </a:rPr>
              <a:t>Brödtext / 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löpande text om något. </a:t>
            </a:r>
          </a:p>
        </p:txBody>
      </p:sp>
    </p:spTree>
    <p:extLst>
      <p:ext uri="{BB962C8B-B14F-4D97-AF65-F5344CB8AC3E}">
        <p14:creationId xmlns:p14="http://schemas.microsoft.com/office/powerpoint/2010/main" val="100103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80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bild Svart">
    <p:bg>
      <p:bgPr>
        <a:solidFill>
          <a:schemeClr val="tx1"/>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1801640"/>
          </a:xfrm>
          <a:prstGeom prst="rect">
            <a:avLst/>
          </a:prstGeom>
        </p:spPr>
        <p:txBody>
          <a:bodyPr anchor="b" anchorCtr="0"/>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err="1">
                <a:solidFill>
                  <a:schemeClr val="bg1"/>
                </a:solidFill>
                <a:latin typeface="Arial" panose="020B0604020202020204" pitchFamily="34" charset="0"/>
                <a:cs typeface="Arial" panose="020B0604020202020204" pitchFamily="34" charset="0"/>
              </a:rPr>
              <a:t>Startsiderubrik</a:t>
            </a:r>
            <a:r>
              <a:rPr lang="sv-SE" sz="3200" b="1">
                <a:solidFill>
                  <a:schemeClr val="bg1"/>
                </a:solidFill>
                <a:latin typeface="Arial" panose="020B0604020202020204" pitchFamily="34" charset="0"/>
                <a:cs typeface="Arial" panose="020B0604020202020204" pitchFamily="34" charset="0"/>
              </a:rPr>
              <a:t> / </a:t>
            </a:r>
            <a:r>
              <a:rPr lang="sv-SE">
                <a:solidFill>
                  <a:schemeClr val="bg1"/>
                </a:solidFill>
              </a:rPr>
              <a:t>Arial </a:t>
            </a:r>
            <a:r>
              <a:rPr lang="sv-SE" err="1">
                <a:solidFill>
                  <a:schemeClr val="bg1"/>
                </a:solidFill>
              </a:rPr>
              <a:t>bold</a:t>
            </a:r>
            <a:r>
              <a:rPr lang="sv-SE">
                <a:solidFill>
                  <a:schemeClr val="bg1"/>
                </a:solidFill>
              </a:rPr>
              <a:t> 32 pkt</a:t>
            </a:r>
          </a:p>
        </p:txBody>
      </p:sp>
      <p:sp>
        <p:nvSpPr>
          <p:cNvPr id="15" name="Platshållare för text 14">
            <a:extLst>
              <a:ext uri="{FF2B5EF4-FFF2-40B4-BE49-F238E27FC236}">
                <a16:creationId xmlns:a16="http://schemas.microsoft.com/office/drawing/2014/main" id="{77320570-CC0B-4B03-8232-9E058C8184A2}"/>
              </a:ext>
            </a:extLst>
          </p:cNvPr>
          <p:cNvSpPr>
            <a:spLocks noGrp="1"/>
          </p:cNvSpPr>
          <p:nvPr>
            <p:ph type="body" sz="quarter" idx="11" hasCustomPrompt="1"/>
          </p:nvPr>
        </p:nvSpPr>
        <p:spPr>
          <a:xfrm>
            <a:off x="576263" y="2882157"/>
            <a:ext cx="7991475" cy="1381867"/>
          </a:xfrm>
          <a:prstGeom prst="rect">
            <a:avLst/>
          </a:prstGeom>
        </p:spPr>
        <p:txBody>
          <a:bodyPr/>
          <a:lstStyle>
            <a:lvl1pPr marL="0" indent="0" algn="ctr">
              <a:buNone/>
              <a:defRPr sz="1600">
                <a:solidFill>
                  <a:schemeClr val="bg1"/>
                </a:solidFill>
                <a:latin typeface="Arial" panose="020B0604020202020204" pitchFamily="34" charset="0"/>
                <a:cs typeface="Arial" panose="020B0604020202020204" pitchFamily="34" charset="0"/>
              </a:defRPr>
            </a:lvl1pPr>
            <a:lvl2pPr marL="457200" indent="0" algn="ctr">
              <a:buNone/>
              <a:defRPr sz="1600">
                <a:solidFill>
                  <a:schemeClr val="bg1"/>
                </a:solidFill>
                <a:latin typeface="Arial" panose="020B0604020202020204" pitchFamily="34" charset="0"/>
                <a:cs typeface="Arial" panose="020B0604020202020204" pitchFamily="34" charset="0"/>
              </a:defRPr>
            </a:lvl2pPr>
            <a:lvl3pPr marL="914400" indent="0" algn="ctr">
              <a:buNone/>
              <a:defRPr sz="1600">
                <a:solidFill>
                  <a:schemeClr val="bg1"/>
                </a:solidFill>
                <a:latin typeface="Arial" panose="020B0604020202020204" pitchFamily="34" charset="0"/>
                <a:cs typeface="Arial" panose="020B0604020202020204" pitchFamily="34" charset="0"/>
              </a:defRPr>
            </a:lvl3pPr>
            <a:lvl4pPr marL="1371600" indent="0" algn="ctr">
              <a:buNone/>
              <a:defRPr sz="1600">
                <a:solidFill>
                  <a:schemeClr val="bg1"/>
                </a:solidFill>
                <a:latin typeface="Arial" panose="020B0604020202020204" pitchFamily="34" charset="0"/>
                <a:cs typeface="Arial" panose="020B0604020202020204" pitchFamily="34" charset="0"/>
              </a:defRPr>
            </a:lvl4pPr>
            <a:lvl5pPr marL="1828800" indent="0" algn="ctr">
              <a:buNone/>
              <a:defRPr sz="1600">
                <a:solidFill>
                  <a:schemeClr val="bg1"/>
                </a:solidFill>
                <a:latin typeface="Arial" panose="020B0604020202020204" pitchFamily="34" charset="0"/>
                <a:cs typeface="Arial" panose="020B0604020202020204" pitchFamily="34" charset="0"/>
              </a:defRPr>
            </a:lvl5pPr>
          </a:lstStyle>
          <a:p>
            <a:pPr algn="ctr"/>
            <a:r>
              <a:rPr lang="sv-SE" sz="1600">
                <a:solidFill>
                  <a:schemeClr val="bg1"/>
                </a:solidFill>
                <a:latin typeface="Arial" panose="020B0604020202020204" pitchFamily="34" charset="0"/>
                <a:cs typeface="Arial" panose="020B0604020202020204" pitchFamily="34" charset="0"/>
              </a:rPr>
              <a:t>Undertext / Arial </a:t>
            </a:r>
            <a:r>
              <a:rPr lang="sv-SE" sz="1600" err="1">
                <a:solidFill>
                  <a:schemeClr val="bg1"/>
                </a:solidFill>
                <a:latin typeface="Arial" panose="020B0604020202020204" pitchFamily="34" charset="0"/>
                <a:cs typeface="Arial" panose="020B0604020202020204" pitchFamily="34" charset="0"/>
              </a:rPr>
              <a:t>regular</a:t>
            </a:r>
            <a:r>
              <a:rPr lang="sv-SE" sz="1600">
                <a:solidFill>
                  <a:schemeClr val="bg1"/>
                </a:solidFill>
                <a:latin typeface="Arial" panose="020B0604020202020204" pitchFamily="34" charset="0"/>
                <a:cs typeface="Arial" panose="020B0604020202020204" pitchFamily="34" charset="0"/>
              </a:rPr>
              <a:t> 16 pkt</a:t>
            </a:r>
          </a:p>
        </p:txBody>
      </p:sp>
    </p:spTree>
    <p:extLst>
      <p:ext uri="{BB962C8B-B14F-4D97-AF65-F5344CB8AC3E}">
        <p14:creationId xmlns:p14="http://schemas.microsoft.com/office/powerpoint/2010/main" val="95808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bild Röd">
    <p:bg>
      <p:bgPr>
        <a:solidFill>
          <a:srgbClr val="DC0714"/>
        </a:solidFill>
        <a:effectLst/>
      </p:bgPr>
    </p:bg>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58E7563-7083-4FFB-88FA-CA2F08977190}"/>
              </a:ext>
            </a:extLst>
          </p:cNvPr>
          <p:cNvSpPr>
            <a:spLocks noGrp="1"/>
          </p:cNvSpPr>
          <p:nvPr>
            <p:ph type="title" hasCustomPrompt="1"/>
          </p:nvPr>
        </p:nvSpPr>
        <p:spPr>
          <a:xfrm>
            <a:off x="576263" y="879475"/>
            <a:ext cx="7991475" cy="3335078"/>
          </a:xfrm>
          <a:prstGeom prst="rect">
            <a:avLst/>
          </a:prstGeom>
        </p:spPr>
        <p:txBody>
          <a:bodyPr anchor="ctr" anchorCtr="1"/>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a:solidFill>
                  <a:schemeClr val="bg1"/>
                </a:solidFill>
                <a:latin typeface="Arial" panose="020B0604020202020204" pitchFamily="34" charset="0"/>
                <a:cs typeface="Arial" panose="020B0604020202020204" pitchFamily="34" charset="0"/>
              </a:rPr>
              <a:t>Kapitelrubrik / </a:t>
            </a:r>
            <a:r>
              <a:rPr lang="sv-SE">
                <a:solidFill>
                  <a:schemeClr val="bg1"/>
                </a:solidFill>
              </a:rPr>
              <a:t>Arial </a:t>
            </a:r>
            <a:r>
              <a:rPr lang="sv-SE" err="1">
                <a:solidFill>
                  <a:schemeClr val="bg1"/>
                </a:solidFill>
              </a:rPr>
              <a:t>bold</a:t>
            </a:r>
            <a:r>
              <a:rPr lang="sv-SE">
                <a:solidFill>
                  <a:schemeClr val="bg1"/>
                </a:solidFill>
              </a:rPr>
              <a:t> 32 pkt</a:t>
            </a:r>
          </a:p>
        </p:txBody>
      </p:sp>
    </p:spTree>
    <p:extLst>
      <p:ext uri="{BB962C8B-B14F-4D97-AF65-F5344CB8AC3E}">
        <p14:creationId xmlns:p14="http://schemas.microsoft.com/office/powerpoint/2010/main" val="4015428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bild Svar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4B6663-CA51-4594-B392-6C384611AFFC}"/>
              </a:ext>
            </a:extLst>
          </p:cNvPr>
          <p:cNvSpPr>
            <a:spLocks noGrp="1"/>
          </p:cNvSpPr>
          <p:nvPr>
            <p:ph type="title" hasCustomPrompt="1"/>
          </p:nvPr>
        </p:nvSpPr>
        <p:spPr>
          <a:xfrm>
            <a:off x="576263" y="879475"/>
            <a:ext cx="7991475" cy="3335078"/>
          </a:xfrm>
          <a:prstGeom prst="rect">
            <a:avLst/>
          </a:prstGeom>
        </p:spPr>
        <p:txBody>
          <a:bodyPr anchor="ctr" anchorCtr="1"/>
          <a:lstStyle>
            <a:lvl1pPr marL="0" marR="0" indent="0" algn="ctr" defTabSz="914400" rtl="0" eaLnBrk="1" fontAlgn="auto" latinLnBrk="0" hangingPunct="1">
              <a:lnSpc>
                <a:spcPct val="90000"/>
              </a:lnSpc>
              <a:spcBef>
                <a:spcPct val="0"/>
              </a:spcBef>
              <a:spcAft>
                <a:spcPts val="0"/>
              </a:spcAft>
              <a:buClrTx/>
              <a:buSzTx/>
              <a:buFontTx/>
              <a:buNone/>
              <a:tabLst/>
              <a:defRPr sz="32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sv-SE" sz="3200" b="1">
                <a:solidFill>
                  <a:schemeClr val="bg1"/>
                </a:solidFill>
                <a:latin typeface="Arial" panose="020B0604020202020204" pitchFamily="34" charset="0"/>
                <a:cs typeface="Arial" panose="020B0604020202020204" pitchFamily="34" charset="0"/>
              </a:rPr>
              <a:t>Kapitelrubrik / </a:t>
            </a:r>
            <a:r>
              <a:rPr lang="sv-SE">
                <a:solidFill>
                  <a:schemeClr val="bg1"/>
                </a:solidFill>
              </a:rPr>
              <a:t>Arial </a:t>
            </a:r>
            <a:r>
              <a:rPr lang="sv-SE" err="1">
                <a:solidFill>
                  <a:schemeClr val="bg1"/>
                </a:solidFill>
              </a:rPr>
              <a:t>bold</a:t>
            </a:r>
            <a:r>
              <a:rPr lang="sv-SE">
                <a:solidFill>
                  <a:schemeClr val="bg1"/>
                </a:solidFill>
              </a:rPr>
              <a:t> 32 pkt</a:t>
            </a:r>
          </a:p>
        </p:txBody>
      </p:sp>
    </p:spTree>
    <p:extLst>
      <p:ext uri="{BB962C8B-B14F-4D97-AF65-F5344CB8AC3E}">
        <p14:creationId xmlns:p14="http://schemas.microsoft.com/office/powerpoint/2010/main" val="314826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sv-SE"/>
              <a:t>Klicka här för att ändra mall för rubrikformat</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a:p>
        </p:txBody>
      </p:sp>
      <p:sp>
        <p:nvSpPr>
          <p:cNvPr id="4" name="Date Placeholder 3"/>
          <p:cNvSpPr>
            <a:spLocks noGrp="1"/>
          </p:cNvSpPr>
          <p:nvPr>
            <p:ph type="dt" sz="half" idx="10"/>
          </p:nvPr>
        </p:nvSpPr>
        <p:spPr/>
        <p:txBody>
          <a:bodyPr/>
          <a:lstStyle/>
          <a:p>
            <a:fld id="{5D5BDAC7-4BA3-624B-BE9F-AD9BD471A81B}" type="datetimeFigureOut">
              <a:rPr lang="sv-SE" smtClean="0"/>
              <a:t>2020-05-12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1673A22-AB9F-104D-9DDC-05DAC931CA24}" type="slidenum">
              <a:rPr lang="sv-SE" smtClean="0"/>
              <a:t>‹#›</a:t>
            </a:fld>
            <a:endParaRPr lang="sv-SE"/>
          </a:p>
        </p:txBody>
      </p:sp>
    </p:spTree>
    <p:extLst>
      <p:ext uri="{BB962C8B-B14F-4D97-AF65-F5344CB8AC3E}">
        <p14:creationId xmlns:p14="http://schemas.microsoft.com/office/powerpoint/2010/main" val="296895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Rubrik och brö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3777C6-C5D9-4B06-98FC-AF23F2B5FF78}"/>
              </a:ext>
            </a:extLst>
          </p:cNvPr>
          <p:cNvSpPr>
            <a:spLocks noGrp="1"/>
          </p:cNvSpPr>
          <p:nvPr>
            <p:ph type="ctrTitle" hasCustomPrompt="1"/>
          </p:nvPr>
        </p:nvSpPr>
        <p:spPr>
          <a:xfrm>
            <a:off x="468000" y="879475"/>
            <a:ext cx="8099738" cy="866198"/>
          </a:xfrm>
          <a:prstGeom prst="rect">
            <a:avLst/>
          </a:prstGeom>
        </p:spPr>
        <p:txBody>
          <a:bodyPr anchor="b" anchorCtr="0"/>
          <a:lstStyle>
            <a:lvl1pPr algn="l">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p>
        </p:txBody>
      </p:sp>
      <p:sp>
        <p:nvSpPr>
          <p:cNvPr id="3" name="Underrubrik 2">
            <a:extLst>
              <a:ext uri="{FF2B5EF4-FFF2-40B4-BE49-F238E27FC236}">
                <a16:creationId xmlns:a16="http://schemas.microsoft.com/office/drawing/2014/main" id="{CAF468A6-7910-4B46-AE05-58B0567927B5}"/>
              </a:ext>
            </a:extLst>
          </p:cNvPr>
          <p:cNvSpPr>
            <a:spLocks noGrp="1"/>
          </p:cNvSpPr>
          <p:nvPr>
            <p:ph type="subTitle" idx="1" hasCustomPrompt="1"/>
          </p:nvPr>
        </p:nvSpPr>
        <p:spPr>
          <a:xfrm>
            <a:off x="468000" y="1908000"/>
            <a:ext cx="8099738" cy="2751313"/>
          </a:xfrm>
          <a:prstGeom prst="rect">
            <a:avLst/>
          </a:prstGeom>
        </p:spPr>
        <p:txBody>
          <a:bodyPr/>
          <a:lstStyle>
            <a:lvl1pPr marL="0" indent="0" algn="l">
              <a:buNone/>
              <a:defRPr sz="11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z="1100">
                <a:latin typeface="Arial" panose="020B0604020202020204" pitchFamily="34" charset="0"/>
                <a:cs typeface="Arial" panose="020B0604020202020204" pitchFamily="34" charset="0"/>
              </a:rPr>
              <a:t>Brödtext / 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löpande text om något. </a:t>
            </a:r>
          </a:p>
        </p:txBody>
      </p:sp>
    </p:spTree>
    <p:extLst>
      <p:ext uri="{BB962C8B-B14F-4D97-AF65-F5344CB8AC3E}">
        <p14:creationId xmlns:p14="http://schemas.microsoft.com/office/powerpoint/2010/main" val="349130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0EE2E2-2F2C-44A3-976C-614F428F54EC}"/>
              </a:ext>
            </a:extLst>
          </p:cNvPr>
          <p:cNvSpPr>
            <a:spLocks noGrp="1"/>
          </p:cNvSpPr>
          <p:nvPr>
            <p:ph type="title" hasCustomPrompt="1"/>
          </p:nvPr>
        </p:nvSpPr>
        <p:spPr>
          <a:xfrm>
            <a:off x="468000" y="879474"/>
            <a:ext cx="8099738" cy="866199"/>
          </a:xfrm>
          <a:prstGeom prst="rect">
            <a:avLst/>
          </a:prstGeom>
        </p:spPr>
        <p:txBody>
          <a:bodyPr anchor="b" anchorCtr="0"/>
          <a:lstStyle>
            <a:lvl1pPr>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endParaRPr lang="sv-SE"/>
          </a:p>
        </p:txBody>
      </p:sp>
      <p:sp>
        <p:nvSpPr>
          <p:cNvPr id="3" name="Platshållare för innehåll 2">
            <a:extLst>
              <a:ext uri="{FF2B5EF4-FFF2-40B4-BE49-F238E27FC236}">
                <a16:creationId xmlns:a16="http://schemas.microsoft.com/office/drawing/2014/main" id="{DF0EA166-7F86-40F1-868B-6A6055C74A6E}"/>
              </a:ext>
            </a:extLst>
          </p:cNvPr>
          <p:cNvSpPr>
            <a:spLocks noGrp="1"/>
          </p:cNvSpPr>
          <p:nvPr>
            <p:ph idx="1" hasCustomPrompt="1"/>
          </p:nvPr>
        </p:nvSpPr>
        <p:spPr>
          <a:xfrm>
            <a:off x="467999" y="1958974"/>
            <a:ext cx="8099737" cy="2700339"/>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Tree>
    <p:extLst>
      <p:ext uri="{BB962C8B-B14F-4D97-AF65-F5344CB8AC3E}">
        <p14:creationId xmlns:p14="http://schemas.microsoft.com/office/powerpoint/2010/main" val="247790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nktlista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A0921-29DB-403F-A8D6-C9B6E7D2AAB4}"/>
              </a:ext>
            </a:extLst>
          </p:cNvPr>
          <p:cNvSpPr>
            <a:spLocks noGrp="1"/>
          </p:cNvSpPr>
          <p:nvPr>
            <p:ph type="title" hasCustomPrompt="1"/>
          </p:nvPr>
        </p:nvSpPr>
        <p:spPr>
          <a:xfrm>
            <a:off x="468000" y="879475"/>
            <a:ext cx="8099738" cy="863865"/>
          </a:xfrm>
          <a:prstGeom prst="rect">
            <a:avLst/>
          </a:prstGeom>
        </p:spPr>
        <p:txBody>
          <a:bodyPr anchor="b" anchorCtr="0"/>
          <a:lstStyle>
            <a:lvl1pPr>
              <a:defRPr sz="3200" b="1">
                <a:latin typeface="Arial" panose="020B0604020202020204" pitchFamily="34" charset="0"/>
                <a:cs typeface="Arial" panose="020B0604020202020204" pitchFamily="34" charset="0"/>
              </a:defRPr>
            </a:lvl1pPr>
          </a:lstStyle>
          <a:p>
            <a:r>
              <a:rPr lang="sv-SE" sz="3200" b="1">
                <a:latin typeface="Arial" panose="020B0604020202020204" pitchFamily="34" charset="0"/>
                <a:cs typeface="Arial" panose="020B0604020202020204" pitchFamily="34" charset="0"/>
              </a:rPr>
              <a:t>Här kan det vara en rubrik </a:t>
            </a:r>
            <a:br>
              <a:rPr lang="sv-SE" sz="3200" b="1">
                <a:latin typeface="Arial" panose="020B0604020202020204" pitchFamily="34" charset="0"/>
                <a:cs typeface="Arial" panose="020B0604020202020204" pitchFamily="34" charset="0"/>
              </a:rPr>
            </a:br>
            <a:r>
              <a:rPr lang="sv-SE" sz="3200" b="1">
                <a:latin typeface="Arial" panose="020B0604020202020204" pitchFamily="34" charset="0"/>
                <a:cs typeface="Arial" panose="020B0604020202020204" pitchFamily="34" charset="0"/>
              </a:rPr>
              <a:t>Arial </a:t>
            </a:r>
            <a:r>
              <a:rPr lang="sv-SE" sz="3200" b="1" err="1">
                <a:latin typeface="Arial" panose="020B0604020202020204" pitchFamily="34" charset="0"/>
                <a:cs typeface="Arial" panose="020B0604020202020204" pitchFamily="34" charset="0"/>
              </a:rPr>
              <a:t>bold</a:t>
            </a:r>
            <a:r>
              <a:rPr lang="sv-SE" sz="3200" b="1">
                <a:latin typeface="Arial" panose="020B0604020202020204" pitchFamily="34" charset="0"/>
                <a:cs typeface="Arial" panose="020B0604020202020204" pitchFamily="34" charset="0"/>
              </a:rPr>
              <a:t> 32 pkt</a:t>
            </a:r>
            <a:endParaRPr lang="sv-SE"/>
          </a:p>
        </p:txBody>
      </p:sp>
      <p:sp>
        <p:nvSpPr>
          <p:cNvPr id="3" name="Platshållare för innehåll 2">
            <a:extLst>
              <a:ext uri="{FF2B5EF4-FFF2-40B4-BE49-F238E27FC236}">
                <a16:creationId xmlns:a16="http://schemas.microsoft.com/office/drawing/2014/main" id="{A0B6D933-6F0F-41C0-8722-DEB90A49743C}"/>
              </a:ext>
            </a:extLst>
          </p:cNvPr>
          <p:cNvSpPr>
            <a:spLocks noGrp="1"/>
          </p:cNvSpPr>
          <p:nvPr>
            <p:ph sz="half" idx="1" hasCustomPrompt="1"/>
          </p:nvPr>
        </p:nvSpPr>
        <p:spPr>
          <a:xfrm>
            <a:off x="468000" y="1958975"/>
            <a:ext cx="3987622" cy="2700338"/>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
        <p:nvSpPr>
          <p:cNvPr id="9" name="Platshållare för innehåll 2">
            <a:extLst>
              <a:ext uri="{FF2B5EF4-FFF2-40B4-BE49-F238E27FC236}">
                <a16:creationId xmlns:a16="http://schemas.microsoft.com/office/drawing/2014/main" id="{A3712B36-1ABE-4366-AB3A-F2B9F446AC45}"/>
              </a:ext>
            </a:extLst>
          </p:cNvPr>
          <p:cNvSpPr>
            <a:spLocks noGrp="1"/>
          </p:cNvSpPr>
          <p:nvPr>
            <p:ph sz="half" idx="13" hasCustomPrompt="1"/>
          </p:nvPr>
        </p:nvSpPr>
        <p:spPr>
          <a:xfrm>
            <a:off x="4572000" y="1958975"/>
            <a:ext cx="3987622" cy="2700338"/>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sv-SE" sz="2000">
                <a:latin typeface="Arial" panose="020B0604020202020204" pitchFamily="34" charset="0"/>
                <a:cs typeface="Arial" panose="020B0604020202020204" pitchFamily="34" charset="0"/>
              </a:rPr>
              <a:t>Punktlista nivåer ett till fem</a:t>
            </a:r>
            <a:endParaRPr lang="sv-SE"/>
          </a:p>
          <a:p>
            <a:pPr lvl="1"/>
            <a:r>
              <a:rPr lang="sv-SE"/>
              <a:t>Nivå två 18 pkt</a:t>
            </a:r>
          </a:p>
          <a:p>
            <a:pPr lvl="2"/>
            <a:r>
              <a:rPr lang="sv-SE"/>
              <a:t>Nivå tre 16 pkt</a:t>
            </a:r>
          </a:p>
          <a:p>
            <a:pPr lvl="3"/>
            <a:r>
              <a:rPr lang="sv-SE"/>
              <a:t>Nivå fyra 14 pkt</a:t>
            </a:r>
          </a:p>
          <a:p>
            <a:pPr lvl="4"/>
            <a:r>
              <a:rPr lang="sv-SE"/>
              <a:t>Nivå fem 12 pkt</a:t>
            </a:r>
          </a:p>
        </p:txBody>
      </p:sp>
    </p:spTree>
    <p:extLst>
      <p:ext uri="{BB962C8B-B14F-4D97-AF65-F5344CB8AC3E}">
        <p14:creationId xmlns:p14="http://schemas.microsoft.com/office/powerpoint/2010/main" val="166769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91ED8B-D2FE-4EFF-92EE-111B2B9AEA14}"/>
              </a:ext>
            </a:extLst>
          </p:cNvPr>
          <p:cNvSpPr>
            <a:spLocks noGrp="1"/>
          </p:cNvSpPr>
          <p:nvPr>
            <p:ph type="title" hasCustomPrompt="1"/>
          </p:nvPr>
        </p:nvSpPr>
        <p:spPr>
          <a:xfrm>
            <a:off x="468000" y="879474"/>
            <a:ext cx="3215237" cy="522035"/>
          </a:xfrm>
          <a:prstGeom prst="rect">
            <a:avLst/>
          </a:prstGeom>
        </p:spPr>
        <p:txBody>
          <a:bodyPr anchor="b"/>
          <a:lstStyle>
            <a:lvl1pPr>
              <a:defRPr sz="1800" b="1" i="0">
                <a:latin typeface="Arial" panose="020B0604020202020204" pitchFamily="34" charset="0"/>
                <a:cs typeface="Arial" panose="020B0604020202020204" pitchFamily="34" charset="0"/>
              </a:defRPr>
            </a:lvl1pPr>
          </a:lstStyle>
          <a:p>
            <a:r>
              <a:rPr lang="sv-SE" sz="1800" b="1">
                <a:latin typeface="Arial" panose="020B0604020202020204" pitchFamily="34" charset="0"/>
                <a:cs typeface="Arial" panose="020B0604020202020204" pitchFamily="34" charset="0"/>
              </a:rPr>
              <a:t>Här kan det vara en rubrik </a:t>
            </a:r>
            <a:br>
              <a:rPr lang="sv-SE" sz="1800" b="1">
                <a:latin typeface="Arial" panose="020B0604020202020204" pitchFamily="34" charset="0"/>
                <a:cs typeface="Arial" panose="020B0604020202020204" pitchFamily="34" charset="0"/>
              </a:rPr>
            </a:br>
            <a:r>
              <a:rPr lang="sv-SE" sz="1800" b="1">
                <a:latin typeface="Arial" panose="020B0604020202020204" pitchFamily="34" charset="0"/>
                <a:cs typeface="Arial" panose="020B0604020202020204" pitchFamily="34" charset="0"/>
              </a:rPr>
              <a:t>Arial </a:t>
            </a:r>
            <a:r>
              <a:rPr lang="sv-SE" sz="1800" b="1" err="1">
                <a:latin typeface="Arial" panose="020B0604020202020204" pitchFamily="34" charset="0"/>
                <a:cs typeface="Arial" panose="020B0604020202020204" pitchFamily="34" charset="0"/>
              </a:rPr>
              <a:t>bold</a:t>
            </a:r>
            <a:r>
              <a:rPr lang="sv-SE" sz="1800" b="1">
                <a:latin typeface="Arial" panose="020B0604020202020204" pitchFamily="34" charset="0"/>
                <a:cs typeface="Arial" panose="020B0604020202020204" pitchFamily="34" charset="0"/>
              </a:rPr>
              <a:t> 18 pkt</a:t>
            </a:r>
            <a:endParaRPr lang="sv-SE"/>
          </a:p>
        </p:txBody>
      </p:sp>
      <p:sp>
        <p:nvSpPr>
          <p:cNvPr id="3" name="Platshållare för bild 2">
            <a:extLst>
              <a:ext uri="{FF2B5EF4-FFF2-40B4-BE49-F238E27FC236}">
                <a16:creationId xmlns:a16="http://schemas.microsoft.com/office/drawing/2014/main" id="{15A63C80-844F-4F00-B98B-52CD7392B5C4}"/>
              </a:ext>
            </a:extLst>
          </p:cNvPr>
          <p:cNvSpPr>
            <a:spLocks noGrp="1"/>
          </p:cNvSpPr>
          <p:nvPr>
            <p:ph type="pic" idx="1"/>
          </p:nvPr>
        </p:nvSpPr>
        <p:spPr>
          <a:xfrm>
            <a:off x="3887788" y="879475"/>
            <a:ext cx="4679950" cy="3779837"/>
          </a:xfrm>
          <a:prstGeom prst="rect">
            <a:avLst/>
          </a:prstGeom>
        </p:spPr>
        <p:txBody>
          <a:bodyPr/>
          <a:lstStyle>
            <a:lvl1pPr marL="0" indent="0">
              <a:buNone/>
              <a:defRPr sz="18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4A1C3C2-11E1-43F0-82D6-5CAD24DFF741}"/>
              </a:ext>
            </a:extLst>
          </p:cNvPr>
          <p:cNvSpPr>
            <a:spLocks noGrp="1"/>
          </p:cNvSpPr>
          <p:nvPr>
            <p:ph type="body" sz="half" idx="2" hasCustomPrompt="1"/>
          </p:nvPr>
        </p:nvSpPr>
        <p:spPr>
          <a:xfrm>
            <a:off x="468000" y="1543049"/>
            <a:ext cx="3215237" cy="3116263"/>
          </a:xfrm>
          <a:prstGeom prst="rect">
            <a:avLst/>
          </a:prstGeom>
        </p:spPr>
        <p:txBody>
          <a:bodyPr/>
          <a:lstStyle>
            <a:lvl1pPr marL="171450" indent="-171450">
              <a:buFont typeface="Arial" panose="020B0604020202020204" pitchFamily="34" charset="0"/>
              <a:buChar char="•"/>
              <a:defRPr sz="11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sv-SE" sz="1100">
                <a:latin typeface="Arial" panose="020B0604020202020204" pitchFamily="34" charset="0"/>
                <a:cs typeface="Arial" panose="020B0604020202020204" pitchFamily="34" charset="0"/>
              </a:rPr>
              <a:t>Arial </a:t>
            </a:r>
            <a:r>
              <a:rPr lang="sv-SE" sz="1100" err="1">
                <a:latin typeface="Arial" panose="020B0604020202020204" pitchFamily="34" charset="0"/>
                <a:cs typeface="Arial" panose="020B0604020202020204" pitchFamily="34" charset="0"/>
              </a:rPr>
              <a:t>regular</a:t>
            </a:r>
            <a:r>
              <a:rPr lang="sv-SE" sz="1100">
                <a:latin typeface="Arial" panose="020B0604020202020204" pitchFamily="34" charset="0"/>
                <a:cs typeface="Arial" panose="020B0604020202020204" pitchFamily="34" charset="0"/>
              </a:rPr>
              <a:t> 11 pkt. Här kan det vara en punktlista om något. </a:t>
            </a:r>
          </a:p>
          <a:p>
            <a:pPr lvl="1"/>
            <a:endParaRPr lang="sv-SE"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8641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3.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C0714"/>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E32B721F-70C6-41EB-A58A-1DE89582B01B}"/>
              </a:ext>
            </a:extLst>
          </p:cNvPr>
          <p:cNvPicPr>
            <a:picLocks noChangeAspect="1"/>
          </p:cNvPicPr>
          <p:nvPr userDrawn="1"/>
        </p:nvPicPr>
        <p:blipFill>
          <a:blip r:embed="rId4"/>
          <a:stretch>
            <a:fillRect/>
          </a:stretch>
        </p:blipFill>
        <p:spPr>
          <a:xfrm>
            <a:off x="7678057" y="230270"/>
            <a:ext cx="1176773" cy="416387"/>
          </a:xfrm>
          <a:prstGeom prst="rect">
            <a:avLst/>
          </a:prstGeom>
        </p:spPr>
      </p:pic>
    </p:spTree>
    <p:extLst>
      <p:ext uri="{BB962C8B-B14F-4D97-AF65-F5344CB8AC3E}">
        <p14:creationId xmlns:p14="http://schemas.microsoft.com/office/powerpoint/2010/main" val="3156476811"/>
      </p:ext>
    </p:extLst>
  </p:cSld>
  <p:clrMap bg1="lt1" tx1="dk1" bg2="lt2" tx2="dk2" accent1="accent1" accent2="accent2" accent3="accent3" accent4="accent4" accent5="accent5" accent6="accent6" hlink="hlink" folHlink="folHlink"/>
  <p:sldLayoutIdLst>
    <p:sldLayoutId id="2147483687" r:id="rId1"/>
    <p:sldLayoutId id="214748369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658121"/>
      </p:ext>
    </p:extLst>
  </p:cSld>
  <p:clrMap bg1="lt1" tx1="dk1" bg2="lt2" tx2="dk2" accent1="accent1" accent2="accent2" accent3="accent3" accent4="accent4" accent5="accent5" accent6="accent6" hlink="hlink" folHlink="folHlink"/>
  <p:sldLayoutIdLst>
    <p:sldLayoutId id="2147483692" r:id="rId1"/>
    <p:sldLayoutId id="2147483686" r:id="rId2"/>
    <p:sldLayoutId id="214748370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A8383EC2-B7CF-4FB1-BFE4-8B724FBF5A10}"/>
              </a:ext>
            </a:extLst>
          </p:cNvPr>
          <p:cNvPicPr>
            <a:picLocks noChangeAspect="1"/>
          </p:cNvPicPr>
          <p:nvPr userDrawn="1"/>
        </p:nvPicPr>
        <p:blipFill>
          <a:blip r:embed="rId7"/>
          <a:stretch>
            <a:fillRect/>
          </a:stretch>
        </p:blipFill>
        <p:spPr>
          <a:xfrm>
            <a:off x="7678058" y="230270"/>
            <a:ext cx="1171834" cy="414639"/>
          </a:xfrm>
          <a:prstGeom prst="rect">
            <a:avLst/>
          </a:prstGeom>
        </p:spPr>
      </p:pic>
      <p:sp>
        <p:nvSpPr>
          <p:cNvPr id="10" name="Rektangel 9">
            <a:extLst>
              <a:ext uri="{FF2B5EF4-FFF2-40B4-BE49-F238E27FC236}">
                <a16:creationId xmlns:a16="http://schemas.microsoft.com/office/drawing/2014/main" id="{DD9A0534-A482-43BB-9B0B-C999ABB6EDCB}"/>
              </a:ext>
            </a:extLst>
          </p:cNvPr>
          <p:cNvSpPr/>
          <p:nvPr userDrawn="1"/>
        </p:nvSpPr>
        <p:spPr>
          <a:xfrm>
            <a:off x="0" y="4977302"/>
            <a:ext cx="9144000" cy="166198"/>
          </a:xfrm>
          <a:prstGeom prst="rect">
            <a:avLst/>
          </a:prstGeom>
          <a:solidFill>
            <a:srgbClr val="DC0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47084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81"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363" userDrawn="1">
          <p15:clr>
            <a:srgbClr val="F26B43"/>
          </p15:clr>
        </p15:guide>
        <p15:guide id="4" orient="horz" pos="554" userDrawn="1">
          <p15:clr>
            <a:srgbClr val="F26B43"/>
          </p15:clr>
        </p15:guide>
        <p15:guide id="5" pos="5397" userDrawn="1">
          <p15:clr>
            <a:srgbClr val="F26B43"/>
          </p15:clr>
        </p15:guide>
        <p15:guide id="6" orient="horz" pos="1234" userDrawn="1">
          <p15:clr>
            <a:srgbClr val="F26B43"/>
          </p15:clr>
        </p15:guide>
        <p15:guide id="7" orient="horz" pos="2935"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C0714"/>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91D4C3DE-6540-46F9-B486-469E649DE4F2}"/>
              </a:ext>
            </a:extLst>
          </p:cNvPr>
          <p:cNvPicPr>
            <a:picLocks noChangeAspect="1"/>
          </p:cNvPicPr>
          <p:nvPr userDrawn="1"/>
        </p:nvPicPr>
        <p:blipFill>
          <a:blip r:embed="rId4"/>
          <a:stretch>
            <a:fillRect/>
          </a:stretch>
        </p:blipFill>
        <p:spPr>
          <a:xfrm>
            <a:off x="7678057" y="230270"/>
            <a:ext cx="1176773" cy="416387"/>
          </a:xfrm>
          <a:prstGeom prst="rect">
            <a:avLst/>
          </a:prstGeom>
        </p:spPr>
      </p:pic>
    </p:spTree>
    <p:extLst>
      <p:ext uri="{BB962C8B-B14F-4D97-AF65-F5344CB8AC3E}">
        <p14:creationId xmlns:p14="http://schemas.microsoft.com/office/powerpoint/2010/main" val="2491918262"/>
      </p:ext>
    </p:extLst>
  </p:cSld>
  <p:clrMap bg1="lt1" tx1="dk1" bg2="lt2" tx2="dk2" accent1="accent1" accent2="accent2" accent3="accent3" accent4="accent4" accent5="accent5" accent6="accent6" hlink="hlink" folHlink="folHlink"/>
  <p:sldLayoutIdLst>
    <p:sldLayoutId id="2147483698" r:id="rId1"/>
    <p:sldLayoutId id="214748370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63">
          <p15:clr>
            <a:srgbClr val="F26B43"/>
          </p15:clr>
        </p15:guide>
        <p15:guide id="4" orient="horz" pos="554">
          <p15:clr>
            <a:srgbClr val="F26B43"/>
          </p15:clr>
        </p15:guide>
        <p15:guide id="5" pos="5397">
          <p15:clr>
            <a:srgbClr val="F26B43"/>
          </p15:clr>
        </p15:guide>
        <p15:guide id="6" orient="horz" pos="123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lomervarde.se/medlemsl&#229;ne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0EB6E44A-AE52-A945-AABD-B16F646B83B4}"/>
              </a:ext>
            </a:extLst>
          </p:cNvPr>
          <p:cNvSpPr/>
          <p:nvPr/>
        </p:nvSpPr>
        <p:spPr>
          <a:xfrm>
            <a:off x="-3" y="0"/>
            <a:ext cx="9144000" cy="5143500"/>
          </a:xfrm>
          <a:prstGeom prst="rect">
            <a:avLst/>
          </a:prstGeom>
          <a:solidFill>
            <a:srgbClr val="DC0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41B3DD14-C1D6-E14A-A08E-D374466CB062}"/>
              </a:ext>
            </a:extLst>
          </p:cNvPr>
          <p:cNvPicPr>
            <a:picLocks noChangeAspect="1"/>
          </p:cNvPicPr>
          <p:nvPr/>
        </p:nvPicPr>
        <p:blipFill>
          <a:blip r:embed="rId2"/>
          <a:stretch>
            <a:fillRect/>
          </a:stretch>
        </p:blipFill>
        <p:spPr>
          <a:xfrm>
            <a:off x="7678057" y="230270"/>
            <a:ext cx="1176773" cy="416387"/>
          </a:xfrm>
          <a:prstGeom prst="rect">
            <a:avLst/>
          </a:prstGeom>
        </p:spPr>
      </p:pic>
      <p:sp>
        <p:nvSpPr>
          <p:cNvPr id="5" name="textruta 4">
            <a:extLst>
              <a:ext uri="{FF2B5EF4-FFF2-40B4-BE49-F238E27FC236}">
                <a16:creationId xmlns:a16="http://schemas.microsoft.com/office/drawing/2014/main" id="{2875F647-8B92-DA4F-BE2D-80C8B5EDE6E2}"/>
              </a:ext>
            </a:extLst>
          </p:cNvPr>
          <p:cNvSpPr txBox="1"/>
          <p:nvPr/>
        </p:nvSpPr>
        <p:spPr>
          <a:xfrm>
            <a:off x="1621507" y="2096340"/>
            <a:ext cx="5900980" cy="584775"/>
          </a:xfrm>
          <a:prstGeom prst="rect">
            <a:avLst/>
          </a:prstGeom>
          <a:noFill/>
        </p:spPr>
        <p:txBody>
          <a:bodyPr wrap="square" rtlCol="0">
            <a:spAutoFit/>
          </a:bodyPr>
          <a:lstStyle/>
          <a:p>
            <a:pPr algn="ctr"/>
            <a:r>
              <a:rPr lang="sv-SE" sz="3200" b="1">
                <a:solidFill>
                  <a:schemeClr val="bg1"/>
                </a:solidFill>
                <a:latin typeface="Arial" panose="020B0604020202020204" pitchFamily="34" charset="0"/>
                <a:cs typeface="Arial" panose="020B0604020202020204" pitchFamily="34" charset="0"/>
              </a:rPr>
              <a:t>Medlemslån</a:t>
            </a:r>
          </a:p>
        </p:txBody>
      </p:sp>
      <p:sp>
        <p:nvSpPr>
          <p:cNvPr id="6" name="textruta 5">
            <a:extLst>
              <a:ext uri="{FF2B5EF4-FFF2-40B4-BE49-F238E27FC236}">
                <a16:creationId xmlns:a16="http://schemas.microsoft.com/office/drawing/2014/main" id="{7877EAA7-F344-D047-B775-A73ADBA65055}"/>
              </a:ext>
            </a:extLst>
          </p:cNvPr>
          <p:cNvSpPr txBox="1"/>
          <p:nvPr/>
        </p:nvSpPr>
        <p:spPr>
          <a:xfrm>
            <a:off x="2590798" y="2855644"/>
            <a:ext cx="3962399" cy="338554"/>
          </a:xfrm>
          <a:prstGeom prst="rect">
            <a:avLst/>
          </a:prstGeom>
          <a:noFill/>
        </p:spPr>
        <p:txBody>
          <a:bodyPr wrap="square" rtlCol="0">
            <a:spAutoFit/>
          </a:bodyPr>
          <a:lstStyle/>
          <a:p>
            <a:pPr algn="ctr"/>
            <a:r>
              <a:rPr lang="sv-SE" sz="1600" dirty="0">
                <a:solidFill>
                  <a:schemeClr val="bg1"/>
                </a:solidFill>
                <a:latin typeface="Arial" panose="020B0604020202020204" pitchFamily="34" charset="0"/>
                <a:cs typeface="Arial" panose="020B0604020202020204" pitchFamily="34" charset="0"/>
              </a:rPr>
              <a:t>Historien och framtiden för medlemslån </a:t>
            </a:r>
          </a:p>
        </p:txBody>
      </p:sp>
    </p:spTree>
    <p:extLst>
      <p:ext uri="{BB962C8B-B14F-4D97-AF65-F5344CB8AC3E}">
        <p14:creationId xmlns:p14="http://schemas.microsoft.com/office/powerpoint/2010/main" val="1465592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Dödsfall</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3431086"/>
            <a:ext cx="5166134" cy="369332"/>
          </a:xfrm>
          <a:prstGeom prst="rect">
            <a:avLst/>
          </a:prstGeom>
          <a:noFill/>
        </p:spPr>
        <p:txBody>
          <a:bodyPr wrap="square" rtlCol="0">
            <a:spAutoFit/>
          </a:bodyPr>
          <a:lstStyle/>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Max 350 000kr</a:t>
            </a:r>
          </a:p>
        </p:txBody>
      </p:sp>
    </p:spTree>
    <p:extLst>
      <p:ext uri="{BB962C8B-B14F-4D97-AF65-F5344CB8AC3E}">
        <p14:creationId xmlns:p14="http://schemas.microsoft.com/office/powerpoint/2010/main" val="337183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6A3CBDF-D428-4D60-B489-A6A9B2B8613C}"/>
              </a:ext>
            </a:extLst>
          </p:cNvPr>
          <p:cNvSpPr>
            <a:spLocks noGrp="1"/>
          </p:cNvSpPr>
          <p:nvPr>
            <p:ph idx="1"/>
          </p:nvPr>
        </p:nvSpPr>
        <p:spPr>
          <a:xfrm>
            <a:off x="467999" y="1958974"/>
            <a:ext cx="3973371" cy="2700339"/>
          </a:xfrm>
        </p:spPr>
        <p:txBody>
          <a:bodyPr/>
          <a:lstStyle/>
          <a:p>
            <a:r>
              <a:rPr lang="sv-SE" sz="1400" b="1" dirty="0"/>
              <a:t>Låneskydd för 0 kr</a:t>
            </a:r>
          </a:p>
          <a:p>
            <a:r>
              <a:rPr lang="sv-SE" sz="1400" b="1" dirty="0"/>
              <a:t>Bankkundsoberoende</a:t>
            </a:r>
            <a:endParaRPr lang="sv-SE" sz="1400" dirty="0"/>
          </a:p>
          <a:p>
            <a:r>
              <a:rPr lang="sv-SE" sz="1400" b="1" dirty="0"/>
              <a:t>Samma villkor för alla låntagare!</a:t>
            </a:r>
            <a:endParaRPr lang="sv-SE" sz="1400" dirty="0"/>
          </a:p>
          <a:p>
            <a:r>
              <a:rPr lang="sv-SE" sz="1400" dirty="0"/>
              <a:t>Ansöks online på </a:t>
            </a:r>
            <a:r>
              <a:rPr lang="sv-SE" sz="1400" dirty="0">
                <a:hlinkClick r:id="rId3"/>
              </a:rPr>
              <a:t>LOmervärde.se/medlemslånet</a:t>
            </a:r>
            <a:endParaRPr lang="sv-SE" sz="1400" dirty="0"/>
          </a:p>
          <a:p>
            <a:pPr marL="0" indent="0">
              <a:buNone/>
            </a:pPr>
            <a:endParaRPr lang="sv-SE" sz="1400" dirty="0"/>
          </a:p>
        </p:txBody>
      </p:sp>
      <p:sp>
        <p:nvSpPr>
          <p:cNvPr id="5" name="Rubrik 1">
            <a:extLst>
              <a:ext uri="{FF2B5EF4-FFF2-40B4-BE49-F238E27FC236}">
                <a16:creationId xmlns:a16="http://schemas.microsoft.com/office/drawing/2014/main" id="{02BC5829-3BAE-49C8-AE87-0FAB299D8F16}"/>
              </a:ext>
            </a:extLst>
          </p:cNvPr>
          <p:cNvSpPr>
            <a:spLocks noGrp="1"/>
          </p:cNvSpPr>
          <p:nvPr>
            <p:ph type="title"/>
          </p:nvPr>
        </p:nvSpPr>
        <p:spPr>
          <a:xfrm>
            <a:off x="468000" y="879474"/>
            <a:ext cx="8099738" cy="866199"/>
          </a:xfrm>
        </p:spPr>
        <p:txBody>
          <a:bodyPr/>
          <a:lstStyle/>
          <a:p>
            <a:r>
              <a:rPr lang="sv-SE" dirty="0"/>
              <a:t>Summering </a:t>
            </a:r>
            <a:br>
              <a:rPr lang="sv-SE" dirty="0"/>
            </a:br>
            <a:r>
              <a:rPr lang="sv-SE" dirty="0"/>
              <a:t>Medlemslånet</a:t>
            </a:r>
          </a:p>
        </p:txBody>
      </p:sp>
      <p:pic>
        <p:nvPicPr>
          <p:cNvPr id="2" name="Bildobjekt 1">
            <a:extLst>
              <a:ext uri="{FF2B5EF4-FFF2-40B4-BE49-F238E27FC236}">
                <a16:creationId xmlns:a16="http://schemas.microsoft.com/office/drawing/2014/main" id="{C3EF2FF9-325D-450E-B269-B6055FB3BBA7}"/>
              </a:ext>
            </a:extLst>
          </p:cNvPr>
          <p:cNvPicPr>
            <a:picLocks noChangeAspect="1"/>
          </p:cNvPicPr>
          <p:nvPr/>
        </p:nvPicPr>
        <p:blipFill>
          <a:blip r:embed="rId4"/>
          <a:stretch>
            <a:fillRect/>
          </a:stretch>
        </p:blipFill>
        <p:spPr>
          <a:xfrm>
            <a:off x="4315888" y="1110873"/>
            <a:ext cx="4251850" cy="3697647"/>
          </a:xfrm>
          <a:prstGeom prst="rect">
            <a:avLst/>
          </a:prstGeom>
        </p:spPr>
      </p:pic>
    </p:spTree>
    <p:extLst>
      <p:ext uri="{BB962C8B-B14F-4D97-AF65-F5344CB8AC3E}">
        <p14:creationId xmlns:p14="http://schemas.microsoft.com/office/powerpoint/2010/main" val="642469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3CC89D-CED2-4F55-B651-622B0E5EE2F6}"/>
              </a:ext>
            </a:extLst>
          </p:cNvPr>
          <p:cNvSpPr>
            <a:spLocks noGrp="1"/>
          </p:cNvSpPr>
          <p:nvPr>
            <p:ph type="title"/>
          </p:nvPr>
        </p:nvSpPr>
        <p:spPr/>
        <p:txBody>
          <a:bodyPr/>
          <a:lstStyle/>
          <a:p>
            <a:r>
              <a:rPr lang="sv-SE" dirty="0"/>
              <a:t>Tack för er uppmärksamhet</a:t>
            </a:r>
          </a:p>
        </p:txBody>
      </p:sp>
    </p:spTree>
    <p:extLst>
      <p:ext uri="{BB962C8B-B14F-4D97-AF65-F5344CB8AC3E}">
        <p14:creationId xmlns:p14="http://schemas.microsoft.com/office/powerpoint/2010/main" val="345301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18754B32-6A86-4E02-A4C3-7BDD63FA823C}"/>
              </a:ext>
            </a:extLst>
          </p:cNvPr>
          <p:cNvSpPr>
            <a:spLocks noGrp="1"/>
          </p:cNvSpPr>
          <p:nvPr>
            <p:ph type="title"/>
          </p:nvPr>
        </p:nvSpPr>
        <p:spPr/>
        <p:txBody>
          <a:bodyPr/>
          <a:lstStyle/>
          <a:p>
            <a:r>
              <a:rPr lang="sv-SE" dirty="0"/>
              <a:t>Medlemslån historiskt</a:t>
            </a:r>
          </a:p>
        </p:txBody>
      </p:sp>
      <p:sp>
        <p:nvSpPr>
          <p:cNvPr id="5" name="Platshållare för innehåll 4">
            <a:extLst>
              <a:ext uri="{FF2B5EF4-FFF2-40B4-BE49-F238E27FC236}">
                <a16:creationId xmlns:a16="http://schemas.microsoft.com/office/drawing/2014/main" id="{6B055840-87ED-408D-BFC5-48E642399DB1}"/>
              </a:ext>
            </a:extLst>
          </p:cNvPr>
          <p:cNvSpPr>
            <a:spLocks noGrp="1"/>
          </p:cNvSpPr>
          <p:nvPr>
            <p:ph idx="1"/>
          </p:nvPr>
        </p:nvSpPr>
        <p:spPr>
          <a:xfrm>
            <a:off x="467999" y="1958974"/>
            <a:ext cx="5726545" cy="2700339"/>
          </a:xfrm>
        </p:spPr>
        <p:txBody>
          <a:bodyPr/>
          <a:lstStyle/>
          <a:p>
            <a:pPr lvl="0"/>
            <a:r>
              <a:rPr lang="sv-SE" dirty="0"/>
              <a:t>Medlemslån för LO-kollektivet sedan 1982 </a:t>
            </a:r>
          </a:p>
          <a:p>
            <a:r>
              <a:rPr lang="sv-SE" b="1" dirty="0"/>
              <a:t>Lika villkor för alla låntagare</a:t>
            </a:r>
          </a:p>
          <a:p>
            <a:pPr lvl="0"/>
            <a:r>
              <a:rPr lang="sv-SE" dirty="0"/>
              <a:t>Swedbank/Sparbanken och Nordea har varit förmedlare</a:t>
            </a:r>
          </a:p>
          <a:p>
            <a:r>
              <a:rPr lang="sv-SE" dirty="0"/>
              <a:t>En av de populäraste icke-fackliga förmånerna bland förbundsmedlemmar</a:t>
            </a:r>
          </a:p>
          <a:p>
            <a:pPr lvl="0"/>
            <a:endParaRPr lang="sv-SE" dirty="0"/>
          </a:p>
          <a:p>
            <a:endParaRPr lang="sv-SE" dirty="0"/>
          </a:p>
        </p:txBody>
      </p:sp>
      <p:pic>
        <p:nvPicPr>
          <p:cNvPr id="6" name="Picture 6" descr="Image result for nordbanken">
            <a:extLst>
              <a:ext uri="{FF2B5EF4-FFF2-40B4-BE49-F238E27FC236}">
                <a16:creationId xmlns:a16="http://schemas.microsoft.com/office/drawing/2014/main" id="{EF497C21-7F66-459C-9AEF-DD5208F76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432" y="3380369"/>
            <a:ext cx="1716304" cy="107269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1982 fÃ¶reningssparbanken">
            <a:extLst>
              <a:ext uri="{FF2B5EF4-FFF2-40B4-BE49-F238E27FC236}">
                <a16:creationId xmlns:a16="http://schemas.microsoft.com/office/drawing/2014/main" id="{F1FD9E95-6646-49D4-8B8E-9C5FB4E999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2624" y="1327213"/>
            <a:ext cx="1253920" cy="1826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59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AA33AA-2ED5-4F97-BE6B-112292F4FCF8}"/>
              </a:ext>
            </a:extLst>
          </p:cNvPr>
          <p:cNvSpPr>
            <a:spLocks noGrp="1"/>
          </p:cNvSpPr>
          <p:nvPr>
            <p:ph type="title"/>
          </p:nvPr>
        </p:nvSpPr>
        <p:spPr/>
        <p:txBody>
          <a:bodyPr/>
          <a:lstStyle/>
          <a:p>
            <a:r>
              <a:rPr lang="sv-SE" dirty="0"/>
              <a:t>Nordea</a:t>
            </a:r>
          </a:p>
        </p:txBody>
      </p:sp>
      <p:sp>
        <p:nvSpPr>
          <p:cNvPr id="3" name="Platshållare för innehåll 2">
            <a:extLst>
              <a:ext uri="{FF2B5EF4-FFF2-40B4-BE49-F238E27FC236}">
                <a16:creationId xmlns:a16="http://schemas.microsoft.com/office/drawing/2014/main" id="{95FB7ED6-5F20-4DF6-923B-C852D2FAE88A}"/>
              </a:ext>
            </a:extLst>
          </p:cNvPr>
          <p:cNvSpPr>
            <a:spLocks noGrp="1"/>
          </p:cNvSpPr>
          <p:nvPr>
            <p:ph idx="1"/>
          </p:nvPr>
        </p:nvSpPr>
        <p:spPr/>
        <p:txBody>
          <a:bodyPr/>
          <a:lstStyle/>
          <a:p>
            <a:pPr lvl="0"/>
            <a:r>
              <a:rPr lang="sv-SE" dirty="0"/>
              <a:t>2017 - Nordea meddelade att de lämnar Sverige</a:t>
            </a:r>
          </a:p>
          <a:p>
            <a:pPr lvl="0"/>
            <a:r>
              <a:rPr lang="sv-SE" dirty="0"/>
              <a:t>LO sa upp avtalet med Nordea - löpte ut 31 dec 2018</a:t>
            </a:r>
          </a:p>
          <a:p>
            <a:pPr lvl="0"/>
            <a:r>
              <a:rPr lang="sv-SE" dirty="0"/>
              <a:t>Nordeas medlemslån försvann 2019</a:t>
            </a:r>
          </a:p>
        </p:txBody>
      </p:sp>
      <p:pic>
        <p:nvPicPr>
          <p:cNvPr id="4" name="Picture 2" descr="Image result for hejdÃ¥ nordea">
            <a:extLst>
              <a:ext uri="{FF2B5EF4-FFF2-40B4-BE49-F238E27FC236}">
                <a16:creationId xmlns:a16="http://schemas.microsoft.com/office/drawing/2014/main" id="{FCBE0023-2273-4F6C-9676-E3E4F2922C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7158" y="3104189"/>
            <a:ext cx="2830518" cy="1478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38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F0C214D6-219B-4A3F-919A-AFE2D110089B}"/>
              </a:ext>
            </a:extLst>
          </p:cNvPr>
          <p:cNvPicPr>
            <a:picLocks noChangeAspect="1"/>
          </p:cNvPicPr>
          <p:nvPr/>
        </p:nvPicPr>
        <p:blipFill>
          <a:blip r:embed="rId3"/>
          <a:stretch>
            <a:fillRect/>
          </a:stretch>
        </p:blipFill>
        <p:spPr>
          <a:xfrm>
            <a:off x="1500866" y="1813591"/>
            <a:ext cx="6315079" cy="1591104"/>
          </a:xfrm>
          <a:prstGeom prst="rect">
            <a:avLst/>
          </a:prstGeom>
        </p:spPr>
      </p:pic>
    </p:spTree>
    <p:extLst>
      <p:ext uri="{BB962C8B-B14F-4D97-AF65-F5344CB8AC3E}">
        <p14:creationId xmlns:p14="http://schemas.microsoft.com/office/powerpoint/2010/main" val="366406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B958D1C7-1638-4B12-BFEF-6D421517AB70}"/>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5" name="Platshållare för innehåll 2">
            <a:extLst>
              <a:ext uri="{FF2B5EF4-FFF2-40B4-BE49-F238E27FC236}">
                <a16:creationId xmlns:a16="http://schemas.microsoft.com/office/drawing/2014/main" id="{39F039B2-C8F9-4DA6-BC0D-06568B9A31B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solidFill>
                  <a:schemeClr val="bg1"/>
                </a:solidFill>
                <a:latin typeface="Arial" panose="020B0604020202020204" pitchFamily="34" charset="0"/>
                <a:cs typeface="Arial" panose="020B0604020202020204" pitchFamily="34" charset="0"/>
              </a:rPr>
              <a:t>Arbetsoförmåga och sjukdom</a:t>
            </a:r>
          </a:p>
          <a:p>
            <a:r>
              <a:rPr lang="sv-SE" sz="1800" dirty="0">
                <a:solidFill>
                  <a:schemeClr val="bg1"/>
                </a:solidFill>
                <a:latin typeface="Arial" panose="020B0604020202020204" pitchFamily="34" charset="0"/>
                <a:cs typeface="Arial" panose="020B0604020202020204" pitchFamily="34" charset="0"/>
              </a:rPr>
              <a:t>Arbetslöshet</a:t>
            </a:r>
          </a:p>
          <a:p>
            <a:r>
              <a:rPr lang="sv-SE" sz="1800" dirty="0">
                <a:solidFill>
                  <a:schemeClr val="bg1"/>
                </a:solidFill>
                <a:latin typeface="Arial" panose="020B0604020202020204" pitchFamily="34" charset="0"/>
                <a:cs typeface="Arial" panose="020B0604020202020204" pitchFamily="34" charset="0"/>
              </a:rPr>
              <a:t>Vård av anhörig</a:t>
            </a:r>
          </a:p>
          <a:p>
            <a:r>
              <a:rPr lang="sv-SE" sz="1800" dirty="0">
                <a:solidFill>
                  <a:schemeClr val="bg1"/>
                </a:solidFill>
                <a:latin typeface="Arial" panose="020B0604020202020204" pitchFamily="34" charset="0"/>
                <a:cs typeface="Arial" panose="020B0604020202020204" pitchFamily="34" charset="0"/>
              </a:rPr>
              <a:t>Sjukhusvistelse</a:t>
            </a:r>
          </a:p>
          <a:p>
            <a:r>
              <a:rPr lang="sv-SE" sz="1800" dirty="0">
                <a:solidFill>
                  <a:schemeClr val="bg1"/>
                </a:solidFill>
                <a:latin typeface="Arial" panose="020B0604020202020204" pitchFamily="34" charset="0"/>
                <a:cs typeface="Arial" panose="020B0604020202020204" pitchFamily="34" charset="0"/>
              </a:rPr>
              <a:t>Dödsfall</a:t>
            </a:r>
          </a:p>
          <a:p>
            <a:pPr marL="0" indent="0">
              <a:buFont typeface="Arial" panose="020B0604020202020204" pitchFamily="34" charset="0"/>
              <a:buNone/>
            </a:pPr>
            <a:endParaRPr lang="sv-SE" dirty="0"/>
          </a:p>
        </p:txBody>
      </p:sp>
    </p:spTree>
    <p:extLst>
      <p:ext uri="{BB962C8B-B14F-4D97-AF65-F5344CB8AC3E}">
        <p14:creationId xmlns:p14="http://schemas.microsoft.com/office/powerpoint/2010/main" val="91791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4656E2-3D85-405E-BCC4-3B2772674CF0}"/>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3" name="Platshållare för innehåll 2">
            <a:extLst>
              <a:ext uri="{FF2B5EF4-FFF2-40B4-BE49-F238E27FC236}">
                <a16:creationId xmlns:a16="http://schemas.microsoft.com/office/drawing/2014/main" id="{44BBE155-9570-421D-9B2D-C36C32E71335}"/>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800" dirty="0">
                <a:solidFill>
                  <a:schemeClr val="bg1"/>
                </a:solidFill>
                <a:latin typeface="Arial" panose="020B0604020202020204" pitchFamily="34" charset="0"/>
                <a:cs typeface="Arial" panose="020B0604020202020204" pitchFamily="34" charset="0"/>
              </a:rPr>
              <a:t>Arbetsoförmåga och sjukdom</a:t>
            </a:r>
          </a:p>
          <a:p>
            <a:pPr marL="0" indent="0">
              <a:buFont typeface="Arial" panose="020B0604020202020204" pitchFamily="34" charset="0"/>
              <a:buNone/>
            </a:pPr>
            <a:endParaRPr lang="sv-SE" dirty="0"/>
          </a:p>
        </p:txBody>
      </p:sp>
      <p:sp>
        <p:nvSpPr>
          <p:cNvPr id="7" name="TextBox 8">
            <a:extLst>
              <a:ext uri="{FF2B5EF4-FFF2-40B4-BE49-F238E27FC236}">
                <a16:creationId xmlns:a16="http://schemas.microsoft.com/office/drawing/2014/main" id="{E2B50076-7EA1-4DA5-9794-A7B38B95453C}"/>
              </a:ext>
            </a:extLst>
          </p:cNvPr>
          <p:cNvSpPr txBox="1"/>
          <p:nvPr/>
        </p:nvSpPr>
        <p:spPr>
          <a:xfrm>
            <a:off x="4101202" y="1962401"/>
            <a:ext cx="4723098" cy="1754326"/>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Från 20% sjukskrivning</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21 dagars karenstid ersättning från dag 1</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sjukskrivning p g a psykisk ohälsa</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amortering och ränta upp till </a:t>
            </a:r>
          </a:p>
          <a:p>
            <a:pPr lvl="1" defTabSz="457200">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15 000 kr</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88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E0AFC0D-6E3D-4BFD-AB27-135454BCF3BB}"/>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Arbetslöshet</a:t>
            </a:r>
          </a:p>
          <a:p>
            <a:pPr marL="0" indent="0">
              <a:buFont typeface="Arial" panose="020B0604020202020204" pitchFamily="34" charset="0"/>
              <a:buNone/>
            </a:pPr>
            <a:endParaRPr lang="sv-SE" dirty="0"/>
          </a:p>
        </p:txBody>
      </p:sp>
      <p:sp>
        <p:nvSpPr>
          <p:cNvPr id="4" name="Rubrik 1">
            <a:extLst>
              <a:ext uri="{FF2B5EF4-FFF2-40B4-BE49-F238E27FC236}">
                <a16:creationId xmlns:a16="http://schemas.microsoft.com/office/drawing/2014/main" id="{1D153B88-799D-4F02-9EC3-26878AC4A24C}"/>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6" name="TextBox 12">
            <a:extLst>
              <a:ext uri="{FF2B5EF4-FFF2-40B4-BE49-F238E27FC236}">
                <a16:creationId xmlns:a16="http://schemas.microsoft.com/office/drawing/2014/main" id="{8D66AA6F-328C-41EC-9ECA-BA5698596385}"/>
              </a:ext>
            </a:extLst>
          </p:cNvPr>
          <p:cNvSpPr txBox="1"/>
          <p:nvPr/>
        </p:nvSpPr>
        <p:spPr>
          <a:xfrm>
            <a:off x="3730028" y="2326580"/>
            <a:ext cx="5166134" cy="120032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30 dagars karenstid ersättning från dag 1</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Gäller efter 30 dagar</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sv-SE"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Täcker amortering och ränta upp till 15 000 kr</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1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Vård av anhörig</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2670604"/>
            <a:ext cx="5166134" cy="646331"/>
          </a:xfrm>
          <a:prstGeom prst="rect">
            <a:avLst/>
          </a:prstGeom>
          <a:noFill/>
        </p:spPr>
        <p:txBody>
          <a:bodyPr wrap="square" rtlCol="0">
            <a:spAutoFit/>
          </a:bodyPr>
          <a:lstStyle/>
          <a:p>
            <a:pPr marL="285750" lvl="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Från 20% sjukskrivning </a:t>
            </a:r>
          </a:p>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21 dagars karenstid ersättning från dag 1</a:t>
            </a:r>
          </a:p>
        </p:txBody>
      </p:sp>
    </p:spTree>
    <p:extLst>
      <p:ext uri="{BB962C8B-B14F-4D97-AF65-F5344CB8AC3E}">
        <p14:creationId xmlns:p14="http://schemas.microsoft.com/office/powerpoint/2010/main" val="364006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a:extLst>
              <a:ext uri="{FF2B5EF4-FFF2-40B4-BE49-F238E27FC236}">
                <a16:creationId xmlns:a16="http://schemas.microsoft.com/office/drawing/2014/main" id="{E87A958A-1719-4FD4-90EF-B9853EC01887}"/>
              </a:ext>
            </a:extLst>
          </p:cNvPr>
          <p:cNvSpPr txBox="1">
            <a:spLocks/>
          </p:cNvSpPr>
          <p:nvPr/>
        </p:nvSpPr>
        <p:spPr>
          <a:xfrm>
            <a:off x="468000" y="1958975"/>
            <a:ext cx="3987622" cy="2700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endParaRPr lang="sv-SE" sz="1800" dirty="0">
              <a:solidFill>
                <a:schemeClr val="bg1"/>
              </a:solidFill>
              <a:latin typeface="Arial" panose="020B0604020202020204" pitchFamily="34" charset="0"/>
              <a:cs typeface="Arial" panose="020B0604020202020204" pitchFamily="34" charset="0"/>
            </a:endParaRPr>
          </a:p>
          <a:p>
            <a:r>
              <a:rPr lang="sv-SE" sz="1800" dirty="0">
                <a:solidFill>
                  <a:schemeClr val="bg1"/>
                </a:solidFill>
                <a:latin typeface="Arial" panose="020B0604020202020204" pitchFamily="34" charset="0"/>
                <a:cs typeface="Arial" panose="020B0604020202020204" pitchFamily="34" charset="0"/>
              </a:rPr>
              <a:t>Sjukhusvistelse</a:t>
            </a:r>
          </a:p>
          <a:p>
            <a:pPr marL="0" indent="0">
              <a:buFont typeface="Arial" panose="020B0604020202020204" pitchFamily="34" charset="0"/>
              <a:buNone/>
            </a:pPr>
            <a:endParaRPr lang="sv-SE" dirty="0"/>
          </a:p>
        </p:txBody>
      </p:sp>
      <p:sp>
        <p:nvSpPr>
          <p:cNvPr id="3" name="Rubrik 1">
            <a:extLst>
              <a:ext uri="{FF2B5EF4-FFF2-40B4-BE49-F238E27FC236}">
                <a16:creationId xmlns:a16="http://schemas.microsoft.com/office/drawing/2014/main" id="{A70E60AF-8A38-4242-8C15-7EF31959C273}"/>
              </a:ext>
            </a:extLst>
          </p:cNvPr>
          <p:cNvSpPr txBox="1">
            <a:spLocks/>
          </p:cNvSpPr>
          <p:nvPr/>
        </p:nvSpPr>
        <p:spPr>
          <a:xfrm>
            <a:off x="468000" y="879475"/>
            <a:ext cx="8099738" cy="8638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200" b="1" dirty="0">
                <a:solidFill>
                  <a:schemeClr val="bg1"/>
                </a:solidFill>
                <a:latin typeface="Arial" panose="020B0604020202020204" pitchFamily="34" charset="0"/>
                <a:cs typeface="Arial" panose="020B0604020202020204" pitchFamily="34" charset="0"/>
              </a:rPr>
              <a:t>Liv- och Betalskydd</a:t>
            </a:r>
          </a:p>
        </p:txBody>
      </p:sp>
      <p:sp>
        <p:nvSpPr>
          <p:cNvPr id="4" name="TextBox 12">
            <a:extLst>
              <a:ext uri="{FF2B5EF4-FFF2-40B4-BE49-F238E27FC236}">
                <a16:creationId xmlns:a16="http://schemas.microsoft.com/office/drawing/2014/main" id="{4E355B5B-B8D7-4861-89C0-8EAAF803E1B1}"/>
              </a:ext>
            </a:extLst>
          </p:cNvPr>
          <p:cNvSpPr txBox="1"/>
          <p:nvPr/>
        </p:nvSpPr>
        <p:spPr>
          <a:xfrm>
            <a:off x="3730028" y="3050845"/>
            <a:ext cx="5166134" cy="369332"/>
          </a:xfrm>
          <a:prstGeom prst="rect">
            <a:avLst/>
          </a:prstGeom>
          <a:noFill/>
        </p:spPr>
        <p:txBody>
          <a:bodyPr wrap="square" rtlCol="0">
            <a:spAutoFit/>
          </a:bodyPr>
          <a:lstStyle/>
          <a:p>
            <a:pPr marL="285750" indent="-285750" defTabSz="457200">
              <a:buFontTx/>
              <a:buChar char="-"/>
              <a:defRPr/>
            </a:pPr>
            <a:r>
              <a:rPr lang="sv-SE" sz="1800" dirty="0">
                <a:solidFill>
                  <a:schemeClr val="bg1"/>
                </a:solidFill>
                <a:latin typeface="Arial" panose="020B0604020202020204" pitchFamily="34" charset="0"/>
                <a:cs typeface="Arial" panose="020B0604020202020204" pitchFamily="34" charset="0"/>
              </a:rPr>
              <a:t>Från 7 dagar, ersättning från dag 1</a:t>
            </a:r>
          </a:p>
        </p:txBody>
      </p:sp>
    </p:spTree>
    <p:extLst>
      <p:ext uri="{BB962C8B-B14F-4D97-AF65-F5344CB8AC3E}">
        <p14:creationId xmlns:p14="http://schemas.microsoft.com/office/powerpoint/2010/main" val="3925212640"/>
      </p:ext>
    </p:extLst>
  </p:cSld>
  <p:clrMapOvr>
    <a:masterClrMapping/>
  </p:clrMapOvr>
</p:sld>
</file>

<file path=ppt/theme/theme1.xml><?xml version="1.0" encoding="utf-8"?>
<a:theme xmlns:a="http://schemas.openxmlformats.org/drawingml/2006/main" name="Startbil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1681C747-9790-475F-978A-470BC9C8E925}"/>
    </a:ext>
  </a:extLst>
</a:theme>
</file>

<file path=ppt/theme/theme2.xml><?xml version="1.0" encoding="utf-8"?>
<a:theme xmlns:a="http://schemas.openxmlformats.org/drawingml/2006/main" name="Kapitelbil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46BBBDCB-34B1-4EBB-8F0E-F117EB9975CB}"/>
    </a:ext>
  </a:extLst>
</a:theme>
</file>

<file path=ppt/theme/theme3.xml><?xml version="1.0" encoding="utf-8"?>
<a:theme xmlns:a="http://schemas.openxmlformats.org/drawingml/2006/main" name="LO-Mervär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1E1EDC5B-081A-475D-8A33-F41E2A045F98}"/>
    </a:ext>
  </a:extLst>
</a:theme>
</file>

<file path=ppt/theme/theme4.xml><?xml version="1.0" encoding="utf-8"?>
<a:theme xmlns:a="http://schemas.openxmlformats.org/drawingml/2006/main" name="LO-Mervärde Rö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3CB0F56-57E3-4455-9DA0-D23DF502F5F9}" vid="{E6E824D2-5CCE-4533-AD9D-201A376CA32C}"/>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0C66FBBE76AF4EA23D9CCC5E6E834E" ma:contentTypeVersion="12" ma:contentTypeDescription="Skapa ett nytt dokument." ma:contentTypeScope="" ma:versionID="7129d1c036baaa2b1ae3bb9d447311b3">
  <xsd:schema xmlns:xsd="http://www.w3.org/2001/XMLSchema" xmlns:xs="http://www.w3.org/2001/XMLSchema" xmlns:p="http://schemas.microsoft.com/office/2006/metadata/properties" xmlns:ns2="69329873-aa86-4e02-89af-573ac5b71f6a" xmlns:ns3="e105717a-b42c-4e6e-86a4-abb0fbc73bc4" targetNamespace="http://schemas.microsoft.com/office/2006/metadata/properties" ma:root="true" ma:fieldsID="c84ddf0d49f3b5bb4e30be614c2465cc" ns2:_="" ns3:_="">
    <xsd:import namespace="69329873-aa86-4e02-89af-573ac5b71f6a"/>
    <xsd:import namespace="e105717a-b42c-4e6e-86a4-abb0fbc73b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29873-aa86-4e02-89af-573ac5b71f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05717a-b42c-4e6e-86a4-abb0fbc73bc4"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14E8BE-799A-4EAD-B81B-982EFF8A5D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29873-aa86-4e02-89af-573ac5b71f6a"/>
    <ds:schemaRef ds:uri="e105717a-b42c-4e6e-86a4-abb0fbc73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F7026B-5F2D-455B-AE5A-E2096FDA181C}">
  <ds:schemaRefs>
    <ds:schemaRef ds:uri="69329873-aa86-4e02-89af-573ac5b71f6a"/>
    <ds:schemaRef ds:uri="http://schemas.microsoft.com/office/2006/documentManagement/types"/>
    <ds:schemaRef ds:uri="http://purl.org/dc/dcmitype/"/>
    <ds:schemaRef ds:uri="e105717a-b42c-4e6e-86a4-abb0fbc73bc4"/>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0161B7C-4BDE-4745-955F-63EC811268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LO Mervärde</Template>
  <TotalTime>1675</TotalTime>
  <Words>728</Words>
  <Application>Microsoft Office PowerPoint</Application>
  <PresentationFormat>Bildspel på skärmen (16:9)</PresentationFormat>
  <Paragraphs>102</Paragraphs>
  <Slides>12</Slides>
  <Notes>6</Notes>
  <HiddenSlides>0</HiddenSlides>
  <MMClips>0</MMClips>
  <ScaleCrop>false</ScaleCrop>
  <HeadingPairs>
    <vt:vector size="6" baseType="variant">
      <vt:variant>
        <vt:lpstr>Använt teckensnitt</vt:lpstr>
      </vt:variant>
      <vt:variant>
        <vt:i4>3</vt:i4>
      </vt:variant>
      <vt:variant>
        <vt:lpstr>Tema</vt:lpstr>
      </vt:variant>
      <vt:variant>
        <vt:i4>4</vt:i4>
      </vt:variant>
      <vt:variant>
        <vt:lpstr>Bildrubriker</vt:lpstr>
      </vt:variant>
      <vt:variant>
        <vt:i4>12</vt:i4>
      </vt:variant>
    </vt:vector>
  </HeadingPairs>
  <TitlesOfParts>
    <vt:vector size="19" baseType="lpstr">
      <vt:lpstr>Arial</vt:lpstr>
      <vt:lpstr>Calibri</vt:lpstr>
      <vt:lpstr>Calibri Light</vt:lpstr>
      <vt:lpstr>Startbild</vt:lpstr>
      <vt:lpstr>Kapitelbild</vt:lpstr>
      <vt:lpstr>LO-Mervärde</vt:lpstr>
      <vt:lpstr>LO-Mervärde Röd</vt:lpstr>
      <vt:lpstr>PowerPoint-presentation</vt:lpstr>
      <vt:lpstr>Medlemslån historiskt</vt:lpstr>
      <vt:lpstr>Nordea</vt:lpstr>
      <vt:lpstr>PowerPoint-presentation</vt:lpstr>
      <vt:lpstr>PowerPoint-presentation</vt:lpstr>
      <vt:lpstr>PowerPoint-presentation</vt:lpstr>
      <vt:lpstr>PowerPoint-presentation</vt:lpstr>
      <vt:lpstr>PowerPoint-presentation</vt:lpstr>
      <vt:lpstr>PowerPoint-presentation</vt:lpstr>
      <vt:lpstr>PowerPoint-presentation</vt:lpstr>
      <vt:lpstr>Summering  Medlemslånet</vt:lpstr>
      <vt:lpstr>Tack för er uppmärksamhet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Träff för samarbetspartners 2019</dc:title>
  <dc:creator>Linda Sjölund</dc:creator>
  <cp:lastModifiedBy>Susanna Lindblad</cp:lastModifiedBy>
  <cp:revision>3</cp:revision>
  <dcterms:created xsi:type="dcterms:W3CDTF">2019-02-04T08:32:53Z</dcterms:created>
  <dcterms:modified xsi:type="dcterms:W3CDTF">2020-05-12T12:06:40Z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0x0101005F0C66FBBE76AF4EA23D9CCC5E6E834E</vt:lpwstr>
  </property>
  <property fmtid="{D5CDD505-2E9C-101B-9397-08002B2CF9AE}" pid="3" name="AuthorIds_UIVersion_44032">
    <vt:lpwstr>6</vt:lpwstr>
  </property>
</Properties>
</file>